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53" r:id="rId2"/>
    <p:sldId id="454" r:id="rId3"/>
    <p:sldId id="455" r:id="rId4"/>
    <p:sldId id="471" r:id="rId5"/>
    <p:sldId id="472" r:id="rId6"/>
    <p:sldId id="459" r:id="rId7"/>
    <p:sldId id="462" r:id="rId8"/>
    <p:sldId id="460" r:id="rId9"/>
    <p:sldId id="461" r:id="rId10"/>
    <p:sldId id="463" r:id="rId11"/>
    <p:sldId id="467" r:id="rId12"/>
    <p:sldId id="464" r:id="rId13"/>
    <p:sldId id="465" r:id="rId14"/>
    <p:sldId id="468" r:id="rId15"/>
    <p:sldId id="466" r:id="rId16"/>
    <p:sldId id="476" r:id="rId17"/>
    <p:sldId id="477" r:id="rId18"/>
    <p:sldId id="4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70" d="100"/>
          <a:sy n="70" d="100"/>
        </p:scale>
        <p:origin x="-18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iqzu3i81avww/transformacoes-geometricas/?utm_campaign=share&amp;utm_medium=cop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971"/>
            <a:ext cx="4619625" cy="4486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98480" y="1316830"/>
            <a:ext cx="2732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MÓDULO / PADRÃO</a:t>
            </a:r>
          </a:p>
          <a:p>
            <a:pPr algn="r"/>
            <a:endParaRPr lang="en-US" sz="2400" dirty="0" smtClean="0">
              <a:solidFill>
                <a:srgbClr val="FFFFFF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algn="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ea typeface="Arial" charset="0"/>
                <a:cs typeface="Arial" pitchFamily="34" charset="0"/>
              </a:rPr>
              <a:t>ISOMETRIAS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abeçalho - E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680"/>
            <a:ext cx="3263900" cy="744625"/>
          </a:xfrm>
          <a:prstGeom prst="rect">
            <a:avLst/>
          </a:prstGeom>
        </p:spPr>
      </p:pic>
      <p:pic>
        <p:nvPicPr>
          <p:cNvPr id="4" name="Picture 3" descr="Olho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727200"/>
            <a:ext cx="1917256" cy="365772"/>
          </a:xfrm>
          <a:prstGeom prst="rect">
            <a:avLst/>
          </a:prstGeom>
        </p:spPr>
      </p:pic>
      <p:pic>
        <p:nvPicPr>
          <p:cNvPr id="5" name="Picture 4" descr="so_girassoi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339" y="4133275"/>
            <a:ext cx="3555997" cy="1893453"/>
          </a:xfrm>
          <a:prstGeom prst="rect">
            <a:avLst/>
          </a:prstGeom>
        </p:spPr>
      </p:pic>
      <p:pic>
        <p:nvPicPr>
          <p:cNvPr id="2" name="Picture 1" descr="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9" y="-227511"/>
            <a:ext cx="1901825" cy="35598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_Rotacao1_437ddfe2b983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34" t="280" r="-38294" b="383"/>
          <a:stretch/>
        </p:blipFill>
        <p:spPr>
          <a:xfrm>
            <a:off x="542260" y="1568302"/>
            <a:ext cx="8229600" cy="452596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Exemplo</a:t>
            </a:r>
            <a:r>
              <a:rPr lang="en-US" sz="2800" dirty="0" smtClean="0"/>
              <a:t> de ROTAÇÃO com </a:t>
            </a:r>
            <a:r>
              <a:rPr lang="en-US" sz="2800" dirty="0" err="1" smtClean="0"/>
              <a:t>centro</a:t>
            </a:r>
            <a:r>
              <a:rPr lang="en-US" sz="2800" dirty="0" smtClean="0"/>
              <a:t> interior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figura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12541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Exemplo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</a:t>
            </a:r>
            <a:r>
              <a:rPr lang="en-US" sz="2800" dirty="0" err="1" smtClean="0"/>
              <a:t>cuja</a:t>
            </a:r>
            <a:r>
              <a:rPr lang="en-US" sz="2800" dirty="0" smtClean="0"/>
              <a:t> forma </a:t>
            </a:r>
            <a:r>
              <a:rPr lang="en-US" sz="2800" dirty="0" err="1" smtClean="0"/>
              <a:t>resulta</a:t>
            </a:r>
            <a:r>
              <a:rPr lang="en-US" sz="2800" dirty="0" smtClean="0"/>
              <a:t> de </a:t>
            </a:r>
            <a:r>
              <a:rPr lang="en-US" sz="2800" dirty="0" err="1" smtClean="0"/>
              <a:t>uma</a:t>
            </a:r>
            <a:r>
              <a:rPr lang="en-US" sz="2800" dirty="0" smtClean="0"/>
              <a:t> ROTAÇÃO</a:t>
            </a:r>
            <a:endParaRPr lang="en-US" sz="2800" dirty="0"/>
          </a:p>
        </p:txBody>
      </p:sp>
      <p:pic>
        <p:nvPicPr>
          <p:cNvPr id="4" name="Content Placeholder 3" descr="Kloster_Ebrach_BW_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b="8926"/>
          <a:stretch>
            <a:fillRect/>
          </a:stretch>
        </p:blipFill>
        <p:spPr>
          <a:xfrm>
            <a:off x="1173018" y="2701812"/>
            <a:ext cx="6793345" cy="3736078"/>
          </a:xfrm>
        </p:spPr>
      </p:pic>
      <p:sp>
        <p:nvSpPr>
          <p:cNvPr id="3" name="TextBox 2"/>
          <p:cNvSpPr txBox="1"/>
          <p:nvPr/>
        </p:nvSpPr>
        <p:spPr>
          <a:xfrm>
            <a:off x="1082964" y="1481570"/>
            <a:ext cx="6791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Identifica</a:t>
            </a:r>
            <a:r>
              <a:rPr lang="en-US" sz="2800" dirty="0" smtClean="0">
                <a:solidFill>
                  <a:schemeClr val="bg1"/>
                </a:solidFill>
              </a:rPr>
              <a:t> o </a:t>
            </a:r>
            <a:r>
              <a:rPr lang="en-US" sz="2800" dirty="0" err="1" smtClean="0">
                <a:solidFill>
                  <a:schemeClr val="bg1"/>
                </a:solidFill>
              </a:rPr>
              <a:t>módulo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origem</a:t>
            </a:r>
            <a:r>
              <a:rPr lang="en-US" sz="2800" dirty="0" smtClean="0">
                <a:solidFill>
                  <a:schemeClr val="bg1"/>
                </a:solidFill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</a:rPr>
              <a:t>esta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figura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76700" y="2184400"/>
            <a:ext cx="448104" cy="263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24804" y="2164308"/>
            <a:ext cx="508146" cy="2579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REFLEXÃO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5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Numa reflexão, </a:t>
            </a:r>
            <a:r>
              <a:rPr lang="pt-BR" dirty="0"/>
              <a:t>cada ponto da figura original e o </a:t>
            </a:r>
            <a:r>
              <a:rPr lang="pt-BR" dirty="0" smtClean="0"/>
              <a:t>ponto correspondente </a:t>
            </a:r>
            <a:r>
              <a:rPr lang="pt-BR" dirty="0"/>
              <a:t>da figura refletida estão sobre uma reta perpendicular ao eixo de reflexão e a igual distância desse eixo</a:t>
            </a:r>
            <a:r>
              <a:rPr lang="pt-BR" dirty="0" smtClean="0"/>
              <a:t>.</a:t>
            </a:r>
          </a:p>
        </p:txBody>
      </p:sp>
      <p:pic>
        <p:nvPicPr>
          <p:cNvPr id="4" name="Picture 3" descr="reflet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3741420"/>
            <a:ext cx="2487002" cy="2657679"/>
          </a:xfrm>
          <a:prstGeom prst="rect">
            <a:avLst/>
          </a:prstGeom>
        </p:spPr>
      </p:pic>
      <p:pic>
        <p:nvPicPr>
          <p:cNvPr id="7" name="Picture 6" descr="reflet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10" y="3737610"/>
            <a:ext cx="2761304" cy="26637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52636" y="3475182"/>
            <a:ext cx="46182" cy="3382818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0364" y="3286779"/>
            <a:ext cx="25761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</a:rPr>
              <a:t>Eixo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Reflexão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475182" y="4318000"/>
            <a:ext cx="1778000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54400" y="5994400"/>
            <a:ext cx="1778000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2636" y="3405908"/>
            <a:ext cx="5333999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Perpendiculares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ao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eixo</a:t>
            </a:r>
            <a:r>
              <a:rPr lang="en-US" sz="2800" dirty="0" smtClean="0">
                <a:solidFill>
                  <a:srgbClr val="FFFFFF"/>
                </a:solidFill>
              </a:rPr>
              <a:t> de </a:t>
            </a:r>
            <a:r>
              <a:rPr lang="en-US" sz="2800" dirty="0" err="1" smtClean="0">
                <a:solidFill>
                  <a:srgbClr val="FFFFFF"/>
                </a:solidFill>
              </a:rPr>
              <a:t>reflexão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Observa</a:t>
            </a:r>
            <a:r>
              <a:rPr lang="en-US" sz="2800" dirty="0" smtClean="0"/>
              <a:t> o </a:t>
            </a:r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qual</a:t>
            </a:r>
            <a:r>
              <a:rPr lang="en-US" sz="2800" dirty="0" smtClean="0"/>
              <a:t> </a:t>
            </a:r>
            <a:r>
              <a:rPr lang="en-US" sz="2800" dirty="0" err="1" smtClean="0"/>
              <a:t>chamamos</a:t>
            </a:r>
            <a:r>
              <a:rPr lang="en-US" sz="2800" dirty="0" smtClean="0"/>
              <a:t> </a:t>
            </a:r>
            <a:r>
              <a:rPr lang="en-US" sz="2800" dirty="0" err="1" smtClean="0"/>
              <a:t>rebatimento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4" name="Content Placeholder 3" descr="refl-ani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49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Encontra</a:t>
            </a:r>
            <a:r>
              <a:rPr lang="en-US" sz="2800" dirty="0" smtClean="0"/>
              <a:t> o </a:t>
            </a:r>
            <a:r>
              <a:rPr lang="en-US" sz="2800" dirty="0" err="1" smtClean="0"/>
              <a:t>eixo</a:t>
            </a:r>
            <a:r>
              <a:rPr lang="en-US" sz="2800" dirty="0" smtClean="0"/>
              <a:t> de </a:t>
            </a:r>
            <a:r>
              <a:rPr lang="en-US" sz="2800" dirty="0" err="1" smtClean="0"/>
              <a:t>reflexão</a:t>
            </a:r>
            <a:r>
              <a:rPr lang="en-US" sz="2800" dirty="0" smtClean="0"/>
              <a:t> </a:t>
            </a:r>
            <a:r>
              <a:rPr lang="en-US" sz="2800" dirty="0" err="1" smtClean="0"/>
              <a:t>desta</a:t>
            </a:r>
            <a:r>
              <a:rPr lang="en-US" sz="2800" dirty="0" smtClean="0"/>
              <a:t> </a:t>
            </a:r>
            <a:r>
              <a:rPr lang="en-US" sz="2800" dirty="0" err="1" smtClean="0"/>
              <a:t>imagem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6" name="Content Placeholder 5" descr="refle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2" b="24942"/>
          <a:stretch>
            <a:fillRect/>
          </a:stretch>
        </p:blipFill>
        <p:spPr/>
      </p:pic>
      <p:cxnSp>
        <p:nvCxnSpPr>
          <p:cNvPr id="8" name="Straight Connector 7"/>
          <p:cNvCxnSpPr/>
          <p:nvPr/>
        </p:nvCxnSpPr>
        <p:spPr>
          <a:xfrm flipV="1">
            <a:off x="-269875" y="4043680"/>
            <a:ext cx="9627235" cy="7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P</a:t>
            </a:r>
            <a:r>
              <a:rPr lang="en-US" sz="2800" dirty="0" err="1" smtClean="0"/>
              <a:t>adrão</a:t>
            </a:r>
            <a:r>
              <a:rPr lang="en-US" sz="2800" dirty="0" smtClean="0"/>
              <a:t> </a:t>
            </a:r>
            <a:r>
              <a:rPr lang="en-US" sz="2800" dirty="0" err="1"/>
              <a:t>criado</a:t>
            </a:r>
            <a:r>
              <a:rPr lang="en-US" sz="2800" dirty="0"/>
              <a:t> a </a:t>
            </a:r>
            <a:r>
              <a:rPr lang="en-US" sz="2800" dirty="0" err="1"/>
              <a:t>partir</a:t>
            </a:r>
            <a:r>
              <a:rPr lang="en-US" sz="2800" dirty="0"/>
              <a:t> de um </a:t>
            </a:r>
            <a:r>
              <a:rPr lang="en-US" sz="2800" dirty="0" err="1"/>
              <a:t>movimento</a:t>
            </a:r>
            <a:r>
              <a:rPr lang="en-US" sz="2800" dirty="0"/>
              <a:t> de </a:t>
            </a:r>
            <a:r>
              <a:rPr lang="en-US" sz="2800" dirty="0" smtClean="0"/>
              <a:t>REFLEXÃO:</a:t>
            </a:r>
            <a:endParaRPr lang="en-US" sz="2800" dirty="0"/>
          </a:p>
        </p:txBody>
      </p:sp>
      <p:pic>
        <p:nvPicPr>
          <p:cNvPr id="6" name="Content Placeholder 5" descr="Imagem Lista_Azulejo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3" t="-780" r="-7685" b="-319"/>
          <a:stretch/>
        </p:blipFill>
        <p:spPr>
          <a:xfrm>
            <a:off x="341188" y="2287526"/>
            <a:ext cx="4776026" cy="3179699"/>
          </a:xfrm>
        </p:spPr>
      </p:pic>
      <p:sp>
        <p:nvSpPr>
          <p:cNvPr id="3" name="TextBox 2"/>
          <p:cNvSpPr txBox="1"/>
          <p:nvPr/>
        </p:nvSpPr>
        <p:spPr>
          <a:xfrm>
            <a:off x="5114635" y="2205182"/>
            <a:ext cx="362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a) </a:t>
            </a:r>
            <a:r>
              <a:rPr lang="en-US" sz="2800" dirty="0" err="1" smtClean="0">
                <a:solidFill>
                  <a:schemeClr val="bg1"/>
                </a:solidFill>
              </a:rPr>
              <a:t>Indica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nesta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imagem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qual</a:t>
            </a:r>
            <a:r>
              <a:rPr lang="en-US" sz="2800" dirty="0" smtClean="0">
                <a:solidFill>
                  <a:schemeClr val="bg1"/>
                </a:solidFill>
              </a:rPr>
              <a:t> o </a:t>
            </a:r>
            <a:r>
              <a:rPr lang="en-US" sz="2800" dirty="0" err="1" smtClean="0">
                <a:solidFill>
                  <a:schemeClr val="bg1"/>
                </a:solidFill>
              </a:rPr>
              <a:t>módulo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que</a:t>
            </a:r>
            <a:r>
              <a:rPr lang="en-US" sz="2800" dirty="0" smtClean="0">
                <a:solidFill>
                  <a:schemeClr val="bg1"/>
                </a:solidFill>
              </a:rPr>
              <a:t> se </a:t>
            </a:r>
            <a:r>
              <a:rPr lang="en-US" sz="2800" dirty="0" err="1" smtClean="0">
                <a:solidFill>
                  <a:schemeClr val="bg1"/>
                </a:solidFill>
              </a:rPr>
              <a:t>repete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818" y="2320637"/>
            <a:ext cx="2228273" cy="159327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REFLEXÃO DESLIZANTE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5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Numa reflexão deslizante, </a:t>
            </a:r>
            <a:r>
              <a:rPr lang="pt-BR" dirty="0" smtClean="0"/>
              <a:t>após um </a:t>
            </a:r>
            <a:r>
              <a:rPr lang="pt-BR" dirty="0" smtClean="0"/>
              <a:t>movimento de reflexão, associa-se um movimento de translação…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568" y="3410338"/>
            <a:ext cx="6138863" cy="292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8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REFLEXÃO DESLIZANTE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760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Exemplo:</a:t>
            </a:r>
          </a:p>
        </p:txBody>
      </p:sp>
      <p:pic>
        <p:nvPicPr>
          <p:cNvPr id="2050" name="Picture 2" descr="Resultado de imagem para calçada o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6" y="2422479"/>
            <a:ext cx="5648467" cy="37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E agora…</a:t>
            </a:r>
            <a:endParaRPr lang="en-US" sz="5400" dirty="0"/>
          </a:p>
          <a:p>
            <a:pPr algn="ctr"/>
            <a:endParaRPr lang="en-US" sz="5400" dirty="0" smtClean="0"/>
          </a:p>
          <a:p>
            <a:pPr marL="0" indent="0" algn="ctr">
              <a:buNone/>
            </a:pPr>
            <a:r>
              <a:rPr lang="en-US" sz="5400" dirty="0" err="1" smtClean="0"/>
              <a:t>Bom</a:t>
            </a:r>
            <a:r>
              <a:rPr lang="en-US" sz="5400" dirty="0" smtClean="0"/>
              <a:t> </a:t>
            </a:r>
            <a:r>
              <a:rPr lang="en-US" sz="5400" dirty="0" err="1" smtClean="0"/>
              <a:t>Trabalho</a:t>
            </a:r>
            <a:r>
              <a:rPr lang="en-US" sz="5400" dirty="0" smtClean="0"/>
              <a:t>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82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É uma unidade que </a:t>
            </a:r>
            <a:r>
              <a:rPr lang="pt-BR" dirty="0" smtClean="0"/>
              <a:t>se pode REPETIR, segundo </a:t>
            </a:r>
            <a:r>
              <a:rPr lang="pt-BR" dirty="0"/>
              <a:t>uma determinada ORDEM</a:t>
            </a:r>
            <a:r>
              <a:rPr lang="pt-BR" dirty="0" smtClean="0"/>
              <a:t>, podendo originar um </a:t>
            </a:r>
            <a:r>
              <a:rPr lang="pt-BR" dirty="0"/>
              <a:t>PADRÃO...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5053880"/>
            <a:ext cx="1981200" cy="1943819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5041900"/>
            <a:ext cx="1993412" cy="19558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5041180"/>
            <a:ext cx="1981200" cy="1943819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041900"/>
            <a:ext cx="1993412" cy="1955800"/>
          </a:xfrm>
          <a:prstGeom prst="rect">
            <a:avLst/>
          </a:prstGeom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0" y="5041900"/>
            <a:ext cx="1993412" cy="1955800"/>
          </a:xfrm>
          <a:prstGeom prst="rect">
            <a:avLst/>
          </a:prstGeom>
        </p:spPr>
      </p:pic>
      <p:pic>
        <p:nvPicPr>
          <p:cNvPr id="17" name="Picture 1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2971080"/>
            <a:ext cx="1981200" cy="1943819"/>
          </a:xfrm>
          <a:prstGeom prst="rect">
            <a:avLst/>
          </a:prstGeom>
        </p:spPr>
      </p:pic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959100"/>
            <a:ext cx="1993412" cy="1955800"/>
          </a:xfrm>
          <a:prstGeom prst="rect">
            <a:avLst/>
          </a:prstGeom>
        </p:spPr>
      </p:pic>
      <p:pic>
        <p:nvPicPr>
          <p:cNvPr id="19" name="Picture 1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58380"/>
            <a:ext cx="1981200" cy="1943819"/>
          </a:xfrm>
          <a:prstGeom prst="rect">
            <a:avLst/>
          </a:prstGeom>
        </p:spPr>
      </p:pic>
      <p:pic>
        <p:nvPicPr>
          <p:cNvPr id="20" name="Picture 19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959100"/>
            <a:ext cx="1993412" cy="1955800"/>
          </a:xfrm>
          <a:prstGeom prst="rect">
            <a:avLst/>
          </a:prstGeom>
        </p:spPr>
      </p:pic>
      <p:pic>
        <p:nvPicPr>
          <p:cNvPr id="21" name="Picture 20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0" y="2959100"/>
            <a:ext cx="1993412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4953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Um PADRÃO resulta, portanto,  da repetição de um MÓDULO de </a:t>
            </a:r>
            <a:r>
              <a:rPr lang="pt-BR" dirty="0" smtClean="0"/>
              <a:t>acordo com um determinado movimento (uma </a:t>
            </a:r>
            <a:r>
              <a:rPr lang="pt-BR" dirty="0"/>
              <a:t>certa </a:t>
            </a:r>
            <a:r>
              <a:rPr lang="pt-BR" dirty="0" smtClean="0"/>
              <a:t>regra).</a:t>
            </a:r>
            <a:endParaRPr lang="en-US" dirty="0"/>
          </a:p>
        </p:txBody>
      </p:sp>
      <p:pic>
        <p:nvPicPr>
          <p:cNvPr id="4" name="Picture 3" descr="8687165_RmD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095760"/>
            <a:ext cx="4729126" cy="47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190624"/>
            <a:ext cx="8724900" cy="493553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Esses movimentos podem ser</a:t>
            </a: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/>
              </a:rPr>
              <a:t>TRANSFORMAÇÕES GEOMÉTRICAS ISOMÉTRICAS:</a:t>
            </a:r>
            <a:endParaRPr lang="pt-BR" sz="24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TRANSLAÇÕES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rgbClr val="FFFF00"/>
                </a:solidFill>
              </a:rPr>
              <a:t>ROTAÇÕES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REFLEXÕES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(e reflexões deslizantes)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TRANSLAÇÃO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3680" y="1600201"/>
            <a:ext cx="8676640" cy="1549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Uma </a:t>
            </a:r>
            <a:r>
              <a:rPr lang="pt-BR" dirty="0" smtClean="0"/>
              <a:t>translação é um movimento que desloca </a:t>
            </a:r>
            <a:r>
              <a:rPr lang="pt-BR" dirty="0"/>
              <a:t>a figura </a:t>
            </a:r>
            <a:r>
              <a:rPr lang="pt-BR" dirty="0" smtClean="0"/>
              <a:t>original </a:t>
            </a:r>
            <a:r>
              <a:rPr lang="pt-BR" dirty="0"/>
              <a:t>segundo uma </a:t>
            </a:r>
            <a:r>
              <a:rPr lang="pt-BR" dirty="0" smtClean="0"/>
              <a:t>determinada direção</a:t>
            </a:r>
            <a:r>
              <a:rPr lang="pt-BR" dirty="0"/>
              <a:t>, um sentido e um comprimento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" name="Picture 9" descr="151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815080"/>
            <a:ext cx="2619102" cy="11143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58800" y="441960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12720" y="441960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722" y="5374640"/>
            <a:ext cx="3279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 e B </a:t>
            </a:r>
            <a:r>
              <a:rPr lang="en-US" dirty="0" err="1" smtClean="0">
                <a:solidFill>
                  <a:srgbClr val="FFFFFF"/>
                </a:solidFill>
              </a:rPr>
              <a:t>seguem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mesma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direção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mas 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sentidos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opostos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Assim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têm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orientações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opostas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Picture 17" descr="151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0" y="3911600"/>
            <a:ext cx="1533365" cy="14666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2029" y="5394960"/>
            <a:ext cx="3222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 e B </a:t>
            </a:r>
            <a:r>
              <a:rPr lang="en-US" dirty="0" err="1" smtClean="0">
                <a:solidFill>
                  <a:srgbClr val="FFFFFF"/>
                </a:solidFill>
              </a:rPr>
              <a:t>seguem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mesma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direção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e no </a:t>
            </a:r>
            <a:r>
              <a:rPr lang="en-US" dirty="0" err="1" smtClean="0">
                <a:solidFill>
                  <a:srgbClr val="FFFFFF"/>
                </a:solidFill>
              </a:rPr>
              <a:t>mesmo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sentido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Assim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têm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orientações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iguais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908800" y="434848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18960" y="494792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1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Observa o exemplo: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21" y="1254267"/>
            <a:ext cx="1621487" cy="1147739"/>
          </a:xfrm>
          <a:prstGeom prst="rect">
            <a:avLst/>
          </a:prstGeom>
        </p:spPr>
      </p:pic>
      <p:pic>
        <p:nvPicPr>
          <p:cNvPr id="8" name="Picture 6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51" y="1254266"/>
            <a:ext cx="1621487" cy="114773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244708" y="1606455"/>
            <a:ext cx="2000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48" y="1254265"/>
            <a:ext cx="1621487" cy="1147739"/>
          </a:xfrm>
          <a:prstGeom prst="rect">
            <a:avLst/>
          </a:prstGeom>
        </p:spPr>
      </p:pic>
      <p:cxnSp>
        <p:nvCxnSpPr>
          <p:cNvPr id="12" name="Straight Arrow Connector 8"/>
          <p:cNvCxnSpPr/>
          <p:nvPr/>
        </p:nvCxnSpPr>
        <p:spPr>
          <a:xfrm>
            <a:off x="5348738" y="1604749"/>
            <a:ext cx="2000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21" y="3085342"/>
            <a:ext cx="1621487" cy="114773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142786" y="1606455"/>
            <a:ext cx="1102047" cy="179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59" y="4899355"/>
            <a:ext cx="1621487" cy="1147739"/>
          </a:xfrm>
          <a:prstGeom prst="rect">
            <a:avLst/>
          </a:prstGeom>
        </p:spPr>
      </p:pic>
      <p:cxnSp>
        <p:nvCxnSpPr>
          <p:cNvPr id="17" name="Straight Arrow Connector 19"/>
          <p:cNvCxnSpPr/>
          <p:nvPr/>
        </p:nvCxnSpPr>
        <p:spPr>
          <a:xfrm>
            <a:off x="4244833" y="3420468"/>
            <a:ext cx="1102047" cy="179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6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P</a:t>
            </a:r>
            <a:r>
              <a:rPr lang="en-US" sz="2800" dirty="0" err="1" smtClean="0"/>
              <a:t>adrão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resultante</a:t>
            </a:r>
            <a:r>
              <a:rPr lang="en-US" sz="2800" dirty="0" smtClean="0"/>
              <a:t> de </a:t>
            </a:r>
            <a:r>
              <a:rPr lang="en-US" sz="2800" dirty="0" err="1" smtClean="0"/>
              <a:t>movimentos</a:t>
            </a:r>
            <a:r>
              <a:rPr lang="en-US" sz="2800" dirty="0" smtClean="0"/>
              <a:t> de TRANSLAÇÃO:</a:t>
            </a:r>
            <a:endParaRPr lang="en-US" sz="28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63520"/>
            <a:ext cx="6565900" cy="4361634"/>
          </a:xfrm>
        </p:spPr>
      </p:pic>
    </p:spTree>
    <p:extLst>
      <p:ext uri="{BB962C8B-B14F-4D97-AF65-F5344CB8AC3E}">
        <p14:creationId xmlns:p14="http://schemas.microsoft.com/office/powerpoint/2010/main" val="6710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ROTAÇÃO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44345" cy="2925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Numa ROTAÇÃO </a:t>
            </a:r>
            <a:r>
              <a:rPr lang="pt-BR" dirty="0"/>
              <a:t>a figura inicial </a:t>
            </a:r>
            <a:r>
              <a:rPr lang="pt-BR" dirty="0" smtClean="0"/>
              <a:t>move-se segundo ângulos com diferentes amplitudes, e a partir de  </a:t>
            </a:r>
            <a:r>
              <a:rPr lang="pt-BR" dirty="0"/>
              <a:t>um ponto central, o centro de </a:t>
            </a:r>
            <a:r>
              <a:rPr lang="pt-BR" dirty="0" smtClean="0"/>
              <a:t>rotação.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Esse ponto pode pertencer à figura ou ser-lhe exterior.</a:t>
            </a:r>
          </a:p>
        </p:txBody>
      </p:sp>
    </p:spTree>
    <p:extLst>
      <p:ext uri="{BB962C8B-B14F-4D97-AF65-F5344CB8AC3E}">
        <p14:creationId xmlns:p14="http://schemas.microsoft.com/office/powerpoint/2010/main" val="19049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Exemplo</a:t>
            </a:r>
            <a:r>
              <a:rPr lang="en-US" sz="2800" dirty="0" smtClean="0"/>
              <a:t> de ROTAÇÃO com </a:t>
            </a:r>
            <a:r>
              <a:rPr lang="en-US" sz="2800" dirty="0" err="1" smtClean="0"/>
              <a:t>centro</a:t>
            </a:r>
            <a:r>
              <a:rPr lang="en-US" sz="2800" dirty="0" smtClean="0"/>
              <a:t> exterior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figura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7" name="Content Placeholder 6" descr="rotaca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4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331</Words>
  <Application>Microsoft Office PowerPoint</Application>
  <PresentationFormat>Apresentação no Ecrã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Five Rules</vt:lpstr>
      <vt:lpstr>Apresentação do PowerPoint</vt:lpstr>
      <vt:lpstr>Módulo</vt:lpstr>
      <vt:lpstr>Apresentação do PowerPoint</vt:lpstr>
      <vt:lpstr>Apresentação do PowerPoint</vt:lpstr>
      <vt:lpstr>TRANSLAÇÃO</vt:lpstr>
      <vt:lpstr>Apresentação do PowerPoint</vt:lpstr>
      <vt:lpstr>Padrão resultante de movimentos de TRANSLAÇÃO:</vt:lpstr>
      <vt:lpstr>ROTAÇÃO</vt:lpstr>
      <vt:lpstr>Exemplo de ROTAÇÃO com centro exterior à figura:</vt:lpstr>
      <vt:lpstr>Exemplo de ROTAÇÃO com centro interior à figura:</vt:lpstr>
      <vt:lpstr>Exemplo de objetos cuja forma resulta de uma ROTAÇÃO</vt:lpstr>
      <vt:lpstr>REFLEXÃO</vt:lpstr>
      <vt:lpstr>Observa o movimento ao qual chamamos rebatimento:</vt:lpstr>
      <vt:lpstr>Encontra o eixo de reflexão desta imagem:</vt:lpstr>
      <vt:lpstr>Padrão criado a partir de um movimento de REFLEXÃO:</vt:lpstr>
      <vt:lpstr>REFLEXÃO DESLIZANTE</vt:lpstr>
      <vt:lpstr>REFLEXÃO DESLIZANTE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2021-02-11T18:52:45Z</dcterms:modified>
</cp:coreProperties>
</file>