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3" r:id="rId2"/>
    <p:sldId id="454" r:id="rId3"/>
    <p:sldId id="455" r:id="rId4"/>
    <p:sldId id="471" r:id="rId5"/>
    <p:sldId id="472" r:id="rId6"/>
    <p:sldId id="459" r:id="rId7"/>
    <p:sldId id="462" r:id="rId8"/>
    <p:sldId id="460" r:id="rId9"/>
    <p:sldId id="461" r:id="rId10"/>
    <p:sldId id="463" r:id="rId11"/>
    <p:sldId id="467" r:id="rId12"/>
    <p:sldId id="464" r:id="rId13"/>
    <p:sldId id="465" r:id="rId14"/>
    <p:sldId id="468" r:id="rId15"/>
    <p:sldId id="466" r:id="rId16"/>
    <p:sldId id="473" r:id="rId17"/>
    <p:sldId id="475" r:id="rId18"/>
    <p:sldId id="477" r:id="rId19"/>
    <p:sldId id="478" r:id="rId20"/>
    <p:sldId id="4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EBEBEB"/>
    <a:srgbClr val="376092"/>
    <a:srgbClr val="7F7F7F"/>
    <a:srgbClr val="825809"/>
    <a:srgbClr val="FFFFFF"/>
    <a:srgbClr val="4D822A"/>
    <a:srgbClr val="ABB1B0"/>
    <a:srgbClr val="ACACB0"/>
    <a:srgbClr val="A8A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11" autoAdjust="0"/>
    <p:restoredTop sz="71808" autoAdjust="0"/>
  </p:normalViewPr>
  <p:slideViewPr>
    <p:cSldViewPr snapToGrid="0">
      <p:cViewPr>
        <p:scale>
          <a:sx n="100" d="100"/>
          <a:sy n="100" d="100"/>
        </p:scale>
        <p:origin x="-764" y="10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837D1-9AFA-074D-9F93-7FBAB1736C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9971"/>
            <a:ext cx="4619625" cy="4486275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298481" y="2428430"/>
            <a:ext cx="2732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 smtClean="0">
                <a:solidFill>
                  <a:srgbClr val="08CFEE"/>
                </a:solidFill>
                <a:latin typeface="Arial" pitchFamily="34" charset="0"/>
                <a:ea typeface="Arial" charset="0"/>
                <a:cs typeface="Arial" pitchFamily="34" charset="0"/>
              </a:rPr>
              <a:t>MÓDULO E PADRÃO</a:t>
            </a:r>
          </a:p>
          <a:p>
            <a:pPr algn="r"/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ea typeface="Arial" charset="0"/>
                <a:cs typeface="Arial" pitchFamily="34" charset="0"/>
              </a:rPr>
              <a:t>Translação</a:t>
            </a:r>
            <a:endParaRPr lang="en-US" sz="2400" dirty="0">
              <a:solidFill>
                <a:srgbClr val="FFFFFF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algn="r"/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ea typeface="Arial" charset="0"/>
                <a:cs typeface="Arial" pitchFamily="34" charset="0"/>
              </a:rPr>
              <a:t>Rotação</a:t>
            </a:r>
            <a:endParaRPr lang="en-US" sz="2400" dirty="0" smtClean="0">
              <a:solidFill>
                <a:srgbClr val="FFFFFF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algn="r"/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ea typeface="Arial" charset="0"/>
                <a:cs typeface="Arial" pitchFamily="34" charset="0"/>
              </a:rPr>
              <a:t>Reflexão</a:t>
            </a:r>
            <a:endParaRPr lang="en-US" sz="2400" dirty="0" smtClean="0">
              <a:solidFill>
                <a:srgbClr val="FFFFFF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algn="r"/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24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Simetria</a:t>
            </a:r>
            <a:endParaRPr lang="en-US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abeçalho - EV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8680"/>
            <a:ext cx="3263900" cy="744625"/>
          </a:xfrm>
          <a:prstGeom prst="rect">
            <a:avLst/>
          </a:prstGeom>
        </p:spPr>
      </p:pic>
      <p:pic>
        <p:nvPicPr>
          <p:cNvPr id="4" name="Picture 3" descr="Olho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727200"/>
            <a:ext cx="1917256" cy="365772"/>
          </a:xfrm>
          <a:prstGeom prst="rect">
            <a:avLst/>
          </a:prstGeom>
        </p:spPr>
      </p:pic>
      <p:pic>
        <p:nvPicPr>
          <p:cNvPr id="5" name="Picture 4" descr="so_girassois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37339" y="4133275"/>
            <a:ext cx="3555997" cy="1893453"/>
          </a:xfrm>
          <a:prstGeom prst="rect">
            <a:avLst/>
          </a:prstGeom>
        </p:spPr>
      </p:pic>
      <p:pic>
        <p:nvPicPr>
          <p:cNvPr id="2" name="Picture 1" descr="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349" y="-227511"/>
            <a:ext cx="1901825" cy="355982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_Rotacao1_437ddfe2b983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634" t="280" r="-38294" b="383"/>
          <a:stretch/>
        </p:blipFill>
        <p:spPr>
          <a:xfrm>
            <a:off x="542260" y="1568302"/>
            <a:ext cx="8229600" cy="452596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Exemplo</a:t>
            </a:r>
            <a:r>
              <a:rPr lang="en-US" sz="2800" dirty="0" smtClean="0"/>
              <a:t> de ROTAÇÃO com </a:t>
            </a:r>
            <a:r>
              <a:rPr lang="en-US" sz="2800" dirty="0" err="1" smtClean="0"/>
              <a:t>centro</a:t>
            </a:r>
            <a:r>
              <a:rPr lang="en-US" sz="2800" dirty="0" smtClean="0"/>
              <a:t> interior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figura</a:t>
            </a:r>
            <a:r>
              <a:rPr lang="en-US" sz="2800" dirty="0" smtClean="0"/>
              <a:t>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500"/>
            <a:ext cx="8229600" cy="1254125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Exemplo</a:t>
            </a:r>
            <a:r>
              <a:rPr lang="en-US" sz="2800" dirty="0" smtClean="0"/>
              <a:t> de </a:t>
            </a:r>
            <a:r>
              <a:rPr lang="en-US" sz="2800" dirty="0" err="1" smtClean="0"/>
              <a:t>objetos</a:t>
            </a:r>
            <a:r>
              <a:rPr lang="en-US" sz="2800" dirty="0" smtClean="0"/>
              <a:t> </a:t>
            </a:r>
            <a:r>
              <a:rPr lang="en-US" sz="2800" dirty="0" err="1" smtClean="0"/>
              <a:t>cuja</a:t>
            </a:r>
            <a:r>
              <a:rPr lang="en-US" sz="2800" dirty="0" smtClean="0"/>
              <a:t> forma </a:t>
            </a:r>
            <a:r>
              <a:rPr lang="en-US" sz="2800" dirty="0" err="1" smtClean="0"/>
              <a:t>resulta</a:t>
            </a:r>
            <a:r>
              <a:rPr lang="en-US" sz="2800" dirty="0" smtClean="0"/>
              <a:t> de </a:t>
            </a:r>
            <a:r>
              <a:rPr lang="en-US" sz="2800" dirty="0" err="1" smtClean="0"/>
              <a:t>uma</a:t>
            </a:r>
            <a:r>
              <a:rPr lang="en-US" sz="2800" dirty="0" smtClean="0"/>
              <a:t> ROTAÇÃO</a:t>
            </a:r>
            <a:endParaRPr lang="en-US" sz="2800" dirty="0"/>
          </a:p>
        </p:txBody>
      </p:sp>
      <p:pic>
        <p:nvPicPr>
          <p:cNvPr id="4" name="Content Placeholder 3" descr="Kloster_Ebrach_BW_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6" b="8926"/>
          <a:stretch>
            <a:fillRect/>
          </a:stretch>
        </p:blipFill>
        <p:spPr>
          <a:xfrm>
            <a:off x="1173018" y="2701812"/>
            <a:ext cx="6793345" cy="3736078"/>
          </a:xfrm>
        </p:spPr>
      </p:pic>
      <p:sp>
        <p:nvSpPr>
          <p:cNvPr id="3" name="TextBox 2"/>
          <p:cNvSpPr txBox="1"/>
          <p:nvPr/>
        </p:nvSpPr>
        <p:spPr>
          <a:xfrm>
            <a:off x="1082964" y="1481570"/>
            <a:ext cx="6791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Identifica</a:t>
            </a:r>
            <a:r>
              <a:rPr lang="en-US" sz="2800" dirty="0" smtClean="0">
                <a:solidFill>
                  <a:schemeClr val="bg1"/>
                </a:solidFill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</a:rPr>
              <a:t>módulo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dá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origem</a:t>
            </a:r>
            <a:r>
              <a:rPr lang="en-US" sz="2800" dirty="0" smtClean="0">
                <a:solidFill>
                  <a:schemeClr val="bg1"/>
                </a:solidFill>
              </a:rPr>
              <a:t> a </a:t>
            </a:r>
            <a:r>
              <a:rPr lang="en-US" sz="2800" dirty="0" err="1" smtClean="0">
                <a:solidFill>
                  <a:schemeClr val="bg1"/>
                </a:solidFill>
              </a:rPr>
              <a:t>esta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figura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76700" y="2184400"/>
            <a:ext cx="448104" cy="2631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524804" y="2164308"/>
            <a:ext cx="508146" cy="25791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0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REFLEXÃO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5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Numa reflexão, </a:t>
            </a:r>
            <a:r>
              <a:rPr lang="pt-BR" dirty="0"/>
              <a:t>cada ponto da figura original e o </a:t>
            </a:r>
            <a:r>
              <a:rPr lang="pt-BR" dirty="0" smtClean="0"/>
              <a:t>ponto correspondente </a:t>
            </a:r>
            <a:r>
              <a:rPr lang="pt-BR" dirty="0"/>
              <a:t>da figura refletida estão sobre uma reta perpendicular ao eixo de reflexão e a igual distância desse eixo</a:t>
            </a:r>
            <a:r>
              <a:rPr lang="pt-BR" dirty="0" smtClean="0"/>
              <a:t>.</a:t>
            </a:r>
          </a:p>
        </p:txBody>
      </p:sp>
      <p:pic>
        <p:nvPicPr>
          <p:cNvPr id="4" name="Picture 3" descr="reflet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20" y="3741420"/>
            <a:ext cx="2487002" cy="2657679"/>
          </a:xfrm>
          <a:prstGeom prst="rect">
            <a:avLst/>
          </a:prstGeom>
        </p:spPr>
      </p:pic>
      <p:pic>
        <p:nvPicPr>
          <p:cNvPr id="7" name="Picture 6" descr="reflet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110" y="3737610"/>
            <a:ext cx="2761304" cy="266377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352636" y="3475182"/>
            <a:ext cx="46182" cy="3382818"/>
          </a:xfrm>
          <a:prstGeom prst="line">
            <a:avLst/>
          </a:prstGeom>
          <a:ln w="7620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410364" y="3286779"/>
            <a:ext cx="25761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accent6"/>
                </a:solidFill>
              </a:rPr>
              <a:t>Eixo</a:t>
            </a:r>
            <a:r>
              <a:rPr lang="en-US" sz="2800" dirty="0" smtClean="0">
                <a:solidFill>
                  <a:schemeClr val="accent6"/>
                </a:solidFill>
              </a:rPr>
              <a:t> de </a:t>
            </a:r>
            <a:r>
              <a:rPr lang="en-US" sz="2800" dirty="0" err="1" smtClean="0">
                <a:solidFill>
                  <a:schemeClr val="accent6"/>
                </a:solidFill>
              </a:rPr>
              <a:t>Reflexão</a:t>
            </a:r>
            <a:endParaRPr lang="en-US" sz="2800" dirty="0">
              <a:solidFill>
                <a:schemeClr val="accent6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475182" y="4318000"/>
            <a:ext cx="1778000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454400" y="5994400"/>
            <a:ext cx="1778000" cy="1154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12636" y="3405908"/>
            <a:ext cx="5333999" cy="52322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Perpendiculares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ao</a:t>
            </a:r>
            <a:r>
              <a:rPr lang="en-US" sz="2800" dirty="0" smtClean="0">
                <a:solidFill>
                  <a:srgbClr val="FFFFFF"/>
                </a:solidFill>
              </a:rPr>
              <a:t> </a:t>
            </a:r>
            <a:r>
              <a:rPr lang="en-US" sz="2800" dirty="0" err="1" smtClean="0">
                <a:solidFill>
                  <a:srgbClr val="FFFFFF"/>
                </a:solidFill>
              </a:rPr>
              <a:t>eixo</a:t>
            </a:r>
            <a:r>
              <a:rPr lang="en-US" sz="2800" dirty="0" smtClean="0">
                <a:solidFill>
                  <a:srgbClr val="FFFFFF"/>
                </a:solidFill>
              </a:rPr>
              <a:t> de </a:t>
            </a:r>
            <a:r>
              <a:rPr lang="en-US" sz="2800" dirty="0" err="1" smtClean="0">
                <a:solidFill>
                  <a:srgbClr val="FFFFFF"/>
                </a:solidFill>
              </a:rPr>
              <a:t>reflexão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Observa</a:t>
            </a:r>
            <a:r>
              <a:rPr lang="en-US" sz="2800" dirty="0" smtClean="0"/>
              <a:t> o </a:t>
            </a:r>
            <a:r>
              <a:rPr lang="en-US" sz="2800" dirty="0" err="1" smtClean="0"/>
              <a:t>movimento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qual</a:t>
            </a:r>
            <a:r>
              <a:rPr lang="en-US" sz="2800" dirty="0" smtClean="0"/>
              <a:t> </a:t>
            </a:r>
            <a:r>
              <a:rPr lang="en-US" sz="2800" dirty="0" err="1" smtClean="0"/>
              <a:t>chamamos</a:t>
            </a:r>
            <a:r>
              <a:rPr lang="en-US" sz="2800" dirty="0" smtClean="0"/>
              <a:t> </a:t>
            </a:r>
            <a:r>
              <a:rPr lang="en-US" sz="2800" dirty="0" err="1" smtClean="0"/>
              <a:t>rebatimento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4" name="Content Placeholder 3" descr="refl-ani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02" b="22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491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Encontra</a:t>
            </a:r>
            <a:r>
              <a:rPr lang="en-US" sz="2800" dirty="0" smtClean="0"/>
              <a:t> o </a:t>
            </a:r>
            <a:r>
              <a:rPr lang="en-US" sz="2800" dirty="0" err="1" smtClean="0"/>
              <a:t>eixo</a:t>
            </a:r>
            <a:r>
              <a:rPr lang="en-US" sz="2800" dirty="0" smtClean="0"/>
              <a:t> de </a:t>
            </a:r>
            <a:r>
              <a:rPr lang="en-US" sz="2800" dirty="0" err="1" smtClean="0"/>
              <a:t>reflexão</a:t>
            </a:r>
            <a:r>
              <a:rPr lang="en-US" sz="2800" dirty="0" smtClean="0"/>
              <a:t> </a:t>
            </a:r>
            <a:r>
              <a:rPr lang="en-US" sz="2800" dirty="0" err="1" smtClean="0"/>
              <a:t>desta</a:t>
            </a:r>
            <a:r>
              <a:rPr lang="en-US" sz="2800" dirty="0" smtClean="0"/>
              <a:t> </a:t>
            </a:r>
            <a:r>
              <a:rPr lang="en-US" sz="2800" dirty="0" err="1" smtClean="0"/>
              <a:t>imagem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6" name="Content Placeholder 5" descr="reflex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2" b="24942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 flipV="1">
            <a:off x="-269875" y="4043680"/>
            <a:ext cx="9627235" cy="781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11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P</a:t>
            </a:r>
            <a:r>
              <a:rPr lang="en-US" sz="2800" dirty="0" err="1" smtClean="0"/>
              <a:t>adrão</a:t>
            </a:r>
            <a:r>
              <a:rPr lang="en-US" sz="2800" dirty="0" smtClean="0"/>
              <a:t> </a:t>
            </a:r>
            <a:r>
              <a:rPr lang="en-US" sz="2800" dirty="0" err="1"/>
              <a:t>criado</a:t>
            </a:r>
            <a:r>
              <a:rPr lang="en-US" sz="2800" dirty="0"/>
              <a:t> a </a:t>
            </a:r>
            <a:r>
              <a:rPr lang="en-US" sz="2800" dirty="0" err="1"/>
              <a:t>partir</a:t>
            </a:r>
            <a:r>
              <a:rPr lang="en-US" sz="2800" dirty="0"/>
              <a:t> de um </a:t>
            </a:r>
            <a:r>
              <a:rPr lang="en-US" sz="2800" dirty="0" err="1"/>
              <a:t>movimento</a:t>
            </a:r>
            <a:r>
              <a:rPr lang="en-US" sz="2800" dirty="0"/>
              <a:t> de </a:t>
            </a:r>
            <a:r>
              <a:rPr lang="en-US" sz="2800" dirty="0" smtClean="0"/>
              <a:t>REFLEXÃO:</a:t>
            </a:r>
            <a:endParaRPr lang="en-US" sz="2800" dirty="0"/>
          </a:p>
        </p:txBody>
      </p:sp>
      <p:pic>
        <p:nvPicPr>
          <p:cNvPr id="6" name="Content Placeholder 5" descr="Imagem Lista_Azulejo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3" t="-780" r="-7685" b="-319"/>
          <a:stretch/>
        </p:blipFill>
        <p:spPr>
          <a:xfrm>
            <a:off x="341188" y="2287526"/>
            <a:ext cx="4776026" cy="3179699"/>
          </a:xfrm>
        </p:spPr>
      </p:pic>
      <p:sp>
        <p:nvSpPr>
          <p:cNvPr id="3" name="TextBox 2"/>
          <p:cNvSpPr txBox="1"/>
          <p:nvPr/>
        </p:nvSpPr>
        <p:spPr>
          <a:xfrm>
            <a:off x="5114635" y="2205182"/>
            <a:ext cx="362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a) </a:t>
            </a:r>
            <a:r>
              <a:rPr lang="en-US" sz="2800" dirty="0" err="1" smtClean="0">
                <a:solidFill>
                  <a:schemeClr val="bg1"/>
                </a:solidFill>
              </a:rPr>
              <a:t>Indica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nesta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imagem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qual</a:t>
            </a:r>
            <a:r>
              <a:rPr lang="en-US" sz="2800" dirty="0" smtClean="0">
                <a:solidFill>
                  <a:schemeClr val="bg1"/>
                </a:solidFill>
              </a:rPr>
              <a:t> o </a:t>
            </a:r>
            <a:r>
              <a:rPr lang="en-US" sz="2800" dirty="0" err="1" smtClean="0">
                <a:solidFill>
                  <a:schemeClr val="bg1"/>
                </a:solidFill>
              </a:rPr>
              <a:t>módulo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que</a:t>
            </a:r>
            <a:r>
              <a:rPr lang="en-US" sz="2800" dirty="0" smtClean="0">
                <a:solidFill>
                  <a:schemeClr val="bg1"/>
                </a:solidFill>
              </a:rPr>
              <a:t> se </a:t>
            </a:r>
            <a:r>
              <a:rPr lang="en-US" sz="2800" dirty="0" err="1" smtClean="0">
                <a:solidFill>
                  <a:schemeClr val="bg1"/>
                </a:solidFill>
              </a:rPr>
              <a:t>repete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8818" y="2320637"/>
            <a:ext cx="2228273" cy="1593273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7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7274"/>
            <a:ext cx="8229600" cy="554889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surgem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, </a:t>
            </a:r>
            <a:r>
              <a:rPr lang="en-US" dirty="0" err="1" smtClean="0"/>
              <a:t>poderemos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perante</a:t>
            </a:r>
            <a:r>
              <a:rPr lang="en-US" dirty="0" smtClean="0"/>
              <a:t> </a:t>
            </a:r>
            <a:r>
              <a:rPr lang="en-US" dirty="0" err="1" smtClean="0"/>
              <a:t>situações</a:t>
            </a:r>
            <a:r>
              <a:rPr lang="en-US" dirty="0" smtClean="0"/>
              <a:t> de </a:t>
            </a:r>
            <a:r>
              <a:rPr lang="en-US" dirty="0" smtClean="0">
                <a:solidFill>
                  <a:srgbClr val="F6CC7D"/>
                </a:solidFill>
              </a:rPr>
              <a:t>SIMETRIA.</a:t>
            </a:r>
          </a:p>
          <a:p>
            <a:pPr marL="0" indent="0" algn="just">
              <a:buNone/>
            </a:pPr>
            <a:r>
              <a:rPr lang="en-US" dirty="0" err="1" smtClean="0">
                <a:solidFill>
                  <a:srgbClr val="F6CC7D"/>
                </a:solidFill>
              </a:rPr>
              <a:t>Vê</a:t>
            </a:r>
            <a:r>
              <a:rPr lang="en-US" dirty="0" smtClean="0">
                <a:solidFill>
                  <a:srgbClr val="F6CC7D"/>
                </a:solidFill>
              </a:rPr>
              <a:t> </a:t>
            </a:r>
            <a:r>
              <a:rPr lang="en-US" dirty="0" err="1" smtClean="0">
                <a:solidFill>
                  <a:srgbClr val="F6CC7D"/>
                </a:solidFill>
              </a:rPr>
              <a:t>os</a:t>
            </a:r>
            <a:r>
              <a:rPr lang="en-US" dirty="0" smtClean="0">
                <a:solidFill>
                  <a:srgbClr val="F6CC7D"/>
                </a:solidFill>
              </a:rPr>
              <a:t> </a:t>
            </a:r>
            <a:r>
              <a:rPr lang="en-US" dirty="0" err="1" smtClean="0">
                <a:solidFill>
                  <a:srgbClr val="F6CC7D"/>
                </a:solidFill>
              </a:rPr>
              <a:t>exemplos</a:t>
            </a:r>
            <a:r>
              <a:rPr lang="en-US" dirty="0" smtClean="0">
                <a:solidFill>
                  <a:srgbClr val="F6CC7D"/>
                </a:solidFill>
              </a:rPr>
              <a:t>: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62" y="588475"/>
            <a:ext cx="8434623" cy="5623082"/>
          </a:xfrm>
          <a:prstGeom prst="rect">
            <a:avLst/>
          </a:prstGeom>
        </p:spPr>
      </p:pic>
      <p:cxnSp>
        <p:nvCxnSpPr>
          <p:cNvPr id="6" name="Conexão recta 5"/>
          <p:cNvCxnSpPr/>
          <p:nvPr/>
        </p:nvCxnSpPr>
        <p:spPr>
          <a:xfrm flipV="1">
            <a:off x="4649893" y="181069"/>
            <a:ext cx="0" cy="6527549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3" y="-853414"/>
            <a:ext cx="8506859" cy="8506859"/>
          </a:xfrm>
          <a:prstGeom prst="rect">
            <a:avLst/>
          </a:prstGeom>
        </p:spPr>
      </p:pic>
      <p:cxnSp>
        <p:nvCxnSpPr>
          <p:cNvPr id="9" name="Conexão recta 8"/>
          <p:cNvCxnSpPr/>
          <p:nvPr/>
        </p:nvCxnSpPr>
        <p:spPr>
          <a:xfrm>
            <a:off x="4421975" y="-96756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1236" y="308238"/>
            <a:ext cx="15553415" cy="6273210"/>
          </a:xfrm>
          <a:prstGeom prst="rect">
            <a:avLst/>
          </a:prstGeom>
        </p:spPr>
      </p:pic>
      <p:cxnSp>
        <p:nvCxnSpPr>
          <p:cNvPr id="13" name="Conexão recta 12"/>
          <p:cNvCxnSpPr/>
          <p:nvPr/>
        </p:nvCxnSpPr>
        <p:spPr>
          <a:xfrm>
            <a:off x="4574375" y="-81516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27" y="1"/>
            <a:ext cx="6863922" cy="6884050"/>
          </a:xfrm>
          <a:prstGeom prst="rect">
            <a:avLst/>
          </a:prstGeom>
        </p:spPr>
      </p:pic>
      <p:cxnSp>
        <p:nvCxnSpPr>
          <p:cNvPr id="15" name="Conexão recta 14"/>
          <p:cNvCxnSpPr/>
          <p:nvPr/>
        </p:nvCxnSpPr>
        <p:spPr>
          <a:xfrm>
            <a:off x="4574375" y="-57770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15"/>
          <p:cNvCxnSpPr/>
          <p:nvPr/>
        </p:nvCxnSpPr>
        <p:spPr>
          <a:xfrm rot="5400000">
            <a:off x="4615474" y="-967563"/>
            <a:ext cx="0" cy="88250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16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SIMETRIA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6576" y="1695303"/>
            <a:ext cx="7556313" cy="4144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latin typeface="Calibri"/>
                <a:cs typeface="Calibri"/>
              </a:rPr>
              <a:t>Pode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considerar</a:t>
            </a:r>
            <a:r>
              <a:rPr lang="en-US" sz="2800" dirty="0" smtClean="0">
                <a:latin typeface="Calibri"/>
                <a:cs typeface="Calibri"/>
              </a:rPr>
              <a:t>-se que </a:t>
            </a:r>
            <a:r>
              <a:rPr lang="en-US" sz="2800" dirty="0" err="1">
                <a:latin typeface="Calibri"/>
                <a:cs typeface="Calibri"/>
              </a:rPr>
              <a:t>u</a:t>
            </a:r>
            <a:r>
              <a:rPr lang="en-US" sz="2800" dirty="0" err="1" smtClean="0">
                <a:latin typeface="Calibri"/>
                <a:cs typeface="Calibri"/>
              </a:rPr>
              <a:t>ma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figura</a:t>
            </a:r>
            <a:r>
              <a:rPr lang="en-US" sz="2800" dirty="0" smtClean="0">
                <a:latin typeface="Calibri"/>
                <a:cs typeface="Calibri"/>
              </a:rPr>
              <a:t> é </a:t>
            </a:r>
            <a:r>
              <a:rPr lang="en-US" sz="2800" dirty="0" err="1" smtClean="0">
                <a:latin typeface="Calibri"/>
                <a:cs typeface="Calibri"/>
              </a:rPr>
              <a:t>simetrica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quando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existe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pelo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menos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uma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reta</a:t>
            </a:r>
            <a:r>
              <a:rPr lang="en-US" sz="2800" dirty="0" smtClean="0">
                <a:latin typeface="Calibri"/>
                <a:cs typeface="Calibri"/>
              </a:rPr>
              <a:t> que a divide </a:t>
            </a:r>
            <a:r>
              <a:rPr lang="en-US" sz="2800" dirty="0" err="1" smtClean="0">
                <a:latin typeface="Calibri"/>
                <a:cs typeface="Calibri"/>
              </a:rPr>
              <a:t>em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duas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partes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que se </a:t>
            </a:r>
            <a:r>
              <a:rPr lang="en-US" sz="2800" dirty="0" err="1" smtClean="0">
                <a:latin typeface="Calibri"/>
                <a:cs typeface="Calibri"/>
              </a:rPr>
              <a:t>podem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sobrepor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ponto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por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ponto</a:t>
            </a:r>
            <a:r>
              <a:rPr lang="en-US" sz="2800" dirty="0" smtClean="0">
                <a:latin typeface="Calibri"/>
                <a:cs typeface="Calibri"/>
              </a:rPr>
              <a:t>, </a:t>
            </a:r>
            <a:r>
              <a:rPr lang="en-US" sz="2800" dirty="0" err="1" smtClean="0">
                <a:latin typeface="Calibri"/>
                <a:cs typeface="Calibri"/>
              </a:rPr>
              <a:t>por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dobragem</a:t>
            </a:r>
            <a:r>
              <a:rPr lang="en-US" sz="2800" dirty="0" smtClean="0">
                <a:latin typeface="Calibri"/>
                <a:cs typeface="Calibri"/>
              </a:rPr>
              <a:t> (</a:t>
            </a:r>
            <a:r>
              <a:rPr lang="en-US" sz="2800" dirty="0" err="1" smtClean="0">
                <a:latin typeface="Calibri"/>
                <a:cs typeface="Calibri"/>
              </a:rPr>
              <a:t>reflexão</a:t>
            </a:r>
            <a:r>
              <a:rPr lang="en-US" sz="2800" dirty="0" smtClean="0">
                <a:latin typeface="Calibri"/>
                <a:cs typeface="Calibri"/>
              </a:rPr>
              <a:t>).</a:t>
            </a:r>
          </a:p>
          <a:p>
            <a:pPr algn="just"/>
            <a:r>
              <a:rPr lang="en-US" sz="2800" dirty="0" smtClean="0">
                <a:latin typeface="Calibri"/>
                <a:cs typeface="Calibri"/>
              </a:rPr>
              <a:t>A </a:t>
            </a:r>
            <a:r>
              <a:rPr lang="en-US" sz="2800" dirty="0" err="1" smtClean="0">
                <a:latin typeface="Calibri"/>
                <a:cs typeface="Calibri"/>
              </a:rPr>
              <a:t>essa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reta</a:t>
            </a: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err="1" smtClean="0">
                <a:latin typeface="Calibri"/>
                <a:cs typeface="Calibri"/>
              </a:rPr>
              <a:t>dá</a:t>
            </a:r>
            <a:r>
              <a:rPr lang="en-US" sz="2800" dirty="0" smtClean="0">
                <a:latin typeface="Calibri"/>
                <a:cs typeface="Calibri"/>
              </a:rPr>
              <a:t>-se o </a:t>
            </a:r>
            <a:r>
              <a:rPr lang="en-US" sz="2800" dirty="0" err="1" smtClean="0">
                <a:latin typeface="Calibri"/>
                <a:cs typeface="Calibri"/>
              </a:rPr>
              <a:t>nome</a:t>
            </a:r>
            <a:r>
              <a:rPr lang="en-US" sz="2800" dirty="0" smtClean="0">
                <a:latin typeface="Calibri"/>
                <a:cs typeface="Calibri"/>
              </a:rPr>
              <a:t> de </a:t>
            </a:r>
            <a:r>
              <a:rPr lang="en-US" sz="2800" dirty="0" err="1" smtClean="0">
                <a:latin typeface="Calibri"/>
                <a:cs typeface="Calibri"/>
              </a:rPr>
              <a:t>eixo</a:t>
            </a:r>
            <a:r>
              <a:rPr lang="en-US" sz="2800" dirty="0" smtClean="0">
                <a:latin typeface="Calibri"/>
                <a:cs typeface="Calibri"/>
              </a:rPr>
              <a:t> de </a:t>
            </a:r>
            <a:r>
              <a:rPr lang="en-US" sz="2800" dirty="0" err="1" smtClean="0">
                <a:latin typeface="Calibri"/>
                <a:cs typeface="Calibri"/>
              </a:rPr>
              <a:t>simetria</a:t>
            </a:r>
            <a:r>
              <a:rPr lang="en-US" sz="2800" dirty="0" smtClean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8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99" y="4744083"/>
            <a:ext cx="7556313" cy="1901266"/>
          </a:xfrm>
          <a:prstGeom prst="rect">
            <a:avLst/>
          </a:prstGeom>
        </p:spPr>
      </p:pic>
      <p:pic>
        <p:nvPicPr>
          <p:cNvPr id="5" name="Picture 7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14" y="329938"/>
            <a:ext cx="5197287" cy="425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3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269438a3c7975901926cf2c3e077b3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1" y="846474"/>
            <a:ext cx="3830542" cy="2942600"/>
          </a:xfrm>
          <a:prstGeom prst="rect">
            <a:avLst/>
          </a:prstGeom>
        </p:spPr>
      </p:pic>
      <p:pic>
        <p:nvPicPr>
          <p:cNvPr id="8" name="Picture 7" descr="photoshop_ou_simetri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3" y="4697613"/>
            <a:ext cx="2240505" cy="1679554"/>
          </a:xfrm>
          <a:prstGeom prst="rect">
            <a:avLst/>
          </a:prstGeom>
        </p:spPr>
      </p:pic>
      <p:pic>
        <p:nvPicPr>
          <p:cNvPr id="10" name="Picture 9" descr="images (3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419" y="4697614"/>
            <a:ext cx="1350362" cy="1679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7210" y="402653"/>
            <a:ext cx="1912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Exemplos</a:t>
            </a:r>
            <a:endParaRPr lang="en-US" sz="2400" b="1" dirty="0">
              <a:solidFill>
                <a:schemeClr val="accent2">
                  <a:lumMod val="75000"/>
                  <a:lumOff val="25000"/>
                </a:schemeClr>
              </a:solidFill>
              <a:latin typeface="Handwriting - Dakota"/>
              <a:cs typeface="Handwriting - Dakota"/>
            </a:endParaRPr>
          </a:p>
          <a:p>
            <a:pPr algn="r"/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d</a:t>
            </a:r>
            <a:r>
              <a:rPr lang="en-US" sz="2400" b="1" dirty="0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e </a:t>
            </a:r>
            <a:r>
              <a:rPr lang="en-US" sz="2400" dirty="0" err="1" smtClean="0">
                <a:solidFill>
                  <a:schemeClr val="accent2">
                    <a:lumMod val="75000"/>
                    <a:lumOff val="25000"/>
                  </a:schemeClr>
                </a:solidFill>
                <a:latin typeface="Handwriting - Dakota"/>
                <a:cs typeface="Handwriting - Dakota"/>
              </a:rPr>
              <a:t>Simetria</a:t>
            </a:r>
            <a:endParaRPr lang="en-US" sz="2400" b="1" dirty="0">
              <a:solidFill>
                <a:schemeClr val="accent2">
                  <a:lumMod val="75000"/>
                  <a:lumOff val="25000"/>
                </a:schemeClr>
              </a:solidFill>
              <a:latin typeface="Handwriting - Dakota"/>
              <a:cs typeface="Handwriting - Dakota"/>
            </a:endParaRPr>
          </a:p>
        </p:txBody>
      </p:sp>
      <p:pic>
        <p:nvPicPr>
          <p:cNvPr id="14" name="Picture 13" descr="images (4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96" y="2612023"/>
            <a:ext cx="1635880" cy="1635880"/>
          </a:xfrm>
          <a:prstGeom prst="rect">
            <a:avLst/>
          </a:prstGeom>
        </p:spPr>
      </p:pic>
      <p:pic>
        <p:nvPicPr>
          <p:cNvPr id="16" name="Picture 15" descr="axi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81" y="398906"/>
            <a:ext cx="1905397" cy="190539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2519278" y="68707"/>
            <a:ext cx="0" cy="449059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409700" y="4064000"/>
            <a:ext cx="0" cy="2628900"/>
          </a:xfrm>
          <a:prstGeom prst="line">
            <a:avLst/>
          </a:prstGeom>
          <a:ln w="76200" cmpd="sng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530600" y="4064000"/>
            <a:ext cx="0" cy="2628900"/>
          </a:xfrm>
          <a:prstGeom prst="line">
            <a:avLst/>
          </a:prstGeom>
          <a:ln w="76200" cmpd="sng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05921" y="281948"/>
            <a:ext cx="3401754" cy="443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Exemplos</a:t>
            </a:r>
            <a:r>
              <a:rPr lang="en-US" dirty="0" smtClean="0">
                <a:latin typeface="Calibri"/>
                <a:cs typeface="Calibri"/>
              </a:rPr>
              <a:t> com 1 </a:t>
            </a:r>
            <a:r>
              <a:rPr lang="en-US" dirty="0" err="1" smtClean="0">
                <a:latin typeface="Calibri"/>
                <a:cs typeface="Calibri"/>
              </a:rPr>
              <a:t>eixo</a:t>
            </a:r>
            <a:r>
              <a:rPr lang="en-US" dirty="0" smtClean="0">
                <a:latin typeface="Calibri"/>
                <a:cs typeface="Calibri"/>
              </a:rPr>
              <a:t> de </a:t>
            </a:r>
            <a:r>
              <a:rPr lang="en-US" dirty="0" err="1" smtClean="0">
                <a:latin typeface="Calibri"/>
                <a:cs typeface="Calibri"/>
              </a:rPr>
              <a:t>simetria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4913" y="1816854"/>
            <a:ext cx="1691573" cy="17407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libri"/>
                <a:cs typeface="Calibri"/>
              </a:rPr>
              <a:t>Exemplos</a:t>
            </a:r>
            <a:r>
              <a:rPr lang="en-US" dirty="0" smtClean="0">
                <a:latin typeface="Calibri"/>
                <a:cs typeface="Calibri"/>
              </a:rPr>
              <a:t> com 2 </a:t>
            </a:r>
            <a:r>
              <a:rPr lang="en-US" dirty="0" err="1" smtClean="0">
                <a:latin typeface="Calibri"/>
                <a:cs typeface="Calibri"/>
              </a:rPr>
              <a:t>ou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dirty="0" err="1" smtClean="0">
                <a:latin typeface="Calibri"/>
                <a:cs typeface="Calibri"/>
              </a:rPr>
              <a:t>mais</a:t>
            </a:r>
            <a:endParaRPr lang="en-US" dirty="0" smtClean="0">
              <a:latin typeface="Calibri"/>
              <a:cs typeface="Calibri"/>
            </a:endParaRPr>
          </a:p>
          <a:p>
            <a:pPr algn="ctr"/>
            <a:r>
              <a:rPr lang="en-US" dirty="0" err="1" smtClean="0">
                <a:latin typeface="Calibri"/>
                <a:cs typeface="Calibri"/>
              </a:rPr>
              <a:t>eixos</a:t>
            </a:r>
            <a:r>
              <a:rPr lang="en-US" dirty="0" smtClean="0">
                <a:latin typeface="Calibri"/>
                <a:cs typeface="Calibri"/>
              </a:rPr>
              <a:t> de </a:t>
            </a:r>
            <a:r>
              <a:rPr lang="en-US" dirty="0" err="1" smtClean="0">
                <a:latin typeface="Calibri"/>
                <a:cs typeface="Calibri"/>
              </a:rPr>
              <a:t>simetria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872781" y="3416300"/>
            <a:ext cx="2127604" cy="13663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867296" y="2507106"/>
            <a:ext cx="0" cy="2190507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016396" y="68705"/>
            <a:ext cx="1635880" cy="2304304"/>
          </a:xfrm>
          <a:prstGeom prst="line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slide-4-728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4697614"/>
            <a:ext cx="2095500" cy="18288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 flipV="1">
            <a:off x="5535816" y="4697613"/>
            <a:ext cx="2095500" cy="1967112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463021" y="4508500"/>
            <a:ext cx="2389681" cy="2184400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368695" y="5575300"/>
            <a:ext cx="2679933" cy="0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657862" y="4559300"/>
            <a:ext cx="0" cy="2247902"/>
          </a:xfrm>
          <a:prstGeom prst="line">
            <a:avLst/>
          </a:prstGeom>
          <a:ln w="76200" cmpd="sng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61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Módulo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É uma unidade que </a:t>
            </a:r>
            <a:r>
              <a:rPr lang="pt-BR" dirty="0" smtClean="0"/>
              <a:t>se pode REPETIR, segundo </a:t>
            </a:r>
            <a:r>
              <a:rPr lang="pt-BR" dirty="0"/>
              <a:t>uma determinada ORDEM</a:t>
            </a:r>
            <a:r>
              <a:rPr lang="pt-BR" dirty="0" smtClean="0"/>
              <a:t>, </a:t>
            </a:r>
            <a:r>
              <a:rPr lang="pt-BR" dirty="0" smtClean="0"/>
              <a:t>podendo originar um </a:t>
            </a:r>
            <a:r>
              <a:rPr lang="pt-BR" dirty="0"/>
              <a:t>PADRÃO...</a:t>
            </a:r>
            <a:endParaRPr lang="en-US" dirty="0"/>
          </a:p>
        </p:txBody>
      </p:sp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5053880"/>
            <a:ext cx="1981200" cy="1943819"/>
          </a:xfrm>
          <a:prstGeom prst="rect">
            <a:avLst/>
          </a:prstGeom>
        </p:spPr>
      </p:pic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5041900"/>
            <a:ext cx="1993412" cy="1955800"/>
          </a:xfrm>
          <a:prstGeom prst="rect">
            <a:avLst/>
          </a:prstGeom>
        </p:spPr>
      </p:pic>
      <p:pic>
        <p:nvPicPr>
          <p:cNvPr id="6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5041180"/>
            <a:ext cx="1981200" cy="1943819"/>
          </a:xfrm>
          <a:prstGeom prst="rect">
            <a:avLst/>
          </a:prstGeom>
        </p:spPr>
      </p:pic>
      <p:pic>
        <p:nvPicPr>
          <p:cNvPr id="7" name="Picture 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5041900"/>
            <a:ext cx="1993412" cy="1955800"/>
          </a:xfrm>
          <a:prstGeom prst="rect">
            <a:avLst/>
          </a:prstGeom>
        </p:spPr>
      </p:pic>
      <p:pic>
        <p:nvPicPr>
          <p:cNvPr id="15" name="Picture 1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0" y="5041900"/>
            <a:ext cx="1993412" cy="1955800"/>
          </a:xfrm>
          <a:prstGeom prst="rect">
            <a:avLst/>
          </a:prstGeom>
        </p:spPr>
      </p:pic>
      <p:pic>
        <p:nvPicPr>
          <p:cNvPr id="17" name="Picture 16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300" y="2971080"/>
            <a:ext cx="1981200" cy="1943819"/>
          </a:xfrm>
          <a:prstGeom prst="rect">
            <a:avLst/>
          </a:prstGeom>
        </p:spPr>
      </p:pic>
      <p:pic>
        <p:nvPicPr>
          <p:cNvPr id="18" name="Picture 17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900" y="2959100"/>
            <a:ext cx="1993412" cy="1955800"/>
          </a:xfrm>
          <a:prstGeom prst="rect">
            <a:avLst/>
          </a:prstGeom>
        </p:spPr>
      </p:pic>
      <p:pic>
        <p:nvPicPr>
          <p:cNvPr id="19" name="Picture 18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958380"/>
            <a:ext cx="1981200" cy="1943819"/>
          </a:xfrm>
          <a:prstGeom prst="rect">
            <a:avLst/>
          </a:prstGeom>
        </p:spPr>
      </p:pic>
      <p:pic>
        <p:nvPicPr>
          <p:cNvPr id="20" name="Picture 19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959100"/>
            <a:ext cx="1993412" cy="1955800"/>
          </a:xfrm>
          <a:prstGeom prst="rect">
            <a:avLst/>
          </a:prstGeom>
        </p:spPr>
      </p:pic>
      <p:pic>
        <p:nvPicPr>
          <p:cNvPr id="21" name="Picture 20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2959100"/>
            <a:ext cx="1993412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6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E agora…</a:t>
            </a:r>
            <a:endParaRPr lang="en-US" sz="5400" dirty="0"/>
          </a:p>
          <a:p>
            <a:pPr algn="ctr"/>
            <a:endParaRPr lang="en-US" sz="5400" dirty="0" smtClean="0"/>
          </a:p>
          <a:p>
            <a:pPr marL="0" indent="0" algn="ctr">
              <a:buNone/>
            </a:pPr>
            <a:r>
              <a:rPr lang="en-US" sz="5400" dirty="0" err="1" smtClean="0"/>
              <a:t>Bom</a:t>
            </a:r>
            <a:r>
              <a:rPr lang="en-US" sz="5400" dirty="0" smtClean="0"/>
              <a:t> </a:t>
            </a:r>
            <a:r>
              <a:rPr lang="en-US" sz="5400" dirty="0" err="1" smtClean="0"/>
              <a:t>Trabalho</a:t>
            </a:r>
            <a:r>
              <a:rPr lang="en-US" sz="5400" dirty="0" smtClean="0"/>
              <a:t>!!!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82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495300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Um PADRÃO resulta, portanto,  da repetição de um MÓDULO de </a:t>
            </a:r>
            <a:r>
              <a:rPr lang="pt-BR" dirty="0" smtClean="0"/>
              <a:t>acordo com um determinado </a:t>
            </a:r>
            <a:r>
              <a:rPr lang="pt-BR" dirty="0" smtClean="0"/>
              <a:t>movimento (</a:t>
            </a:r>
            <a:r>
              <a:rPr lang="pt-BR" dirty="0" smtClean="0"/>
              <a:t>uma </a:t>
            </a:r>
            <a:r>
              <a:rPr lang="pt-BR" dirty="0"/>
              <a:t>certa </a:t>
            </a:r>
            <a:r>
              <a:rPr lang="pt-BR" dirty="0" smtClean="0"/>
              <a:t>regra).</a:t>
            </a:r>
            <a:endParaRPr lang="en-US" dirty="0"/>
          </a:p>
        </p:txBody>
      </p:sp>
      <p:pic>
        <p:nvPicPr>
          <p:cNvPr id="4" name="Picture 3" descr="8687165_RmDA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2095760"/>
            <a:ext cx="4729126" cy="476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7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7376"/>
            <a:ext cx="8229600" cy="553878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Esses movimentos podem ser:</a:t>
            </a: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TRANSLAÇÕES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rgbClr val="FFFF00"/>
                </a:solidFill>
              </a:rPr>
              <a:t>ROTAÇÕES</a:t>
            </a: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REFLEXÕES</a:t>
            </a:r>
          </a:p>
        </p:txBody>
      </p:sp>
    </p:spTree>
    <p:extLst>
      <p:ext uri="{BB962C8B-B14F-4D97-AF65-F5344CB8AC3E}">
        <p14:creationId xmlns:p14="http://schemas.microsoft.com/office/powerpoint/2010/main" val="40217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TRANSLAÇÃO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33680" y="1600201"/>
            <a:ext cx="8676640" cy="1549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Uma </a:t>
            </a:r>
            <a:r>
              <a:rPr lang="pt-BR" dirty="0" smtClean="0"/>
              <a:t>translação é um movimento que desloca </a:t>
            </a:r>
            <a:r>
              <a:rPr lang="pt-BR" dirty="0"/>
              <a:t>a figura </a:t>
            </a:r>
            <a:r>
              <a:rPr lang="pt-BR" dirty="0" smtClean="0"/>
              <a:t>original </a:t>
            </a:r>
            <a:r>
              <a:rPr lang="pt-BR" dirty="0"/>
              <a:t>segundo uma </a:t>
            </a:r>
            <a:r>
              <a:rPr lang="pt-BR" dirty="0" smtClean="0"/>
              <a:t>determinada direção</a:t>
            </a:r>
            <a:r>
              <a:rPr lang="pt-BR" dirty="0"/>
              <a:t>, um sentido e um comprimento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" name="Picture 9" descr="151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3815080"/>
            <a:ext cx="2619102" cy="1114309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H="1">
            <a:off x="558800" y="441960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12720" y="441960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2722" y="5374640"/>
            <a:ext cx="32794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 e B </a:t>
            </a:r>
            <a:r>
              <a:rPr lang="en-US" dirty="0" err="1" smtClean="0">
                <a:solidFill>
                  <a:srgbClr val="FFFFFF"/>
                </a:solidFill>
              </a:rPr>
              <a:t>seguem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mesma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direção</a:t>
            </a:r>
            <a:r>
              <a:rPr lang="en-US" dirty="0" smtClean="0">
                <a:solidFill>
                  <a:srgbClr val="FFFFFF"/>
                </a:solidFill>
              </a:rPr>
              <a:t>,</a:t>
            </a:r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mas </a:t>
            </a:r>
            <a:r>
              <a:rPr lang="en-US" dirty="0" err="1" smtClean="0">
                <a:solidFill>
                  <a:srgbClr val="FFFFFF"/>
                </a:solidFill>
              </a:rPr>
              <a:t>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sentidos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opostos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Assim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têm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orientações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opostas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Picture 17" descr="151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540" y="3911600"/>
            <a:ext cx="1533365" cy="14666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2029" y="5394960"/>
            <a:ext cx="32220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 e B </a:t>
            </a:r>
            <a:r>
              <a:rPr lang="en-US" dirty="0" err="1" smtClean="0">
                <a:solidFill>
                  <a:srgbClr val="FFFFFF"/>
                </a:solidFill>
              </a:rPr>
              <a:t>seguem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na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mesma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direção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e no </a:t>
            </a:r>
            <a:r>
              <a:rPr lang="en-US" dirty="0" err="1" smtClean="0">
                <a:solidFill>
                  <a:srgbClr val="FFFFFF"/>
                </a:solidFill>
              </a:rPr>
              <a:t>mesmo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sentido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Assim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têm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orientações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iguais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908800" y="434848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918960" y="4947920"/>
            <a:ext cx="965200" cy="1016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5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6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build="p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116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Observa o exemplo: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" y="1663700"/>
            <a:ext cx="2619551" cy="1854200"/>
          </a:xfrm>
          <a:prstGeom prst="rect">
            <a:avLst/>
          </a:prstGeom>
        </p:spPr>
      </p:pic>
      <p:pic>
        <p:nvPicPr>
          <p:cNvPr id="10" name="Picture 9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41" y="1668206"/>
            <a:ext cx="2637494" cy="186690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745740" y="2247900"/>
            <a:ext cx="40005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viao_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96" y="3629980"/>
            <a:ext cx="2580968" cy="182689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766541" y="2258541"/>
            <a:ext cx="5087139" cy="19375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6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1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6719 -0.36088 L 3.05556E-6 1.11111E-6 " pathEditMode="fixed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51" y="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P</a:t>
            </a:r>
            <a:r>
              <a:rPr lang="en-US" sz="2800" dirty="0" err="1" smtClean="0"/>
              <a:t>adrão</a:t>
            </a:r>
            <a:r>
              <a:rPr lang="en-US" sz="2800" dirty="0" smtClean="0"/>
              <a:t> </a:t>
            </a:r>
            <a:r>
              <a:rPr lang="en-US" sz="2800" dirty="0" err="1" smtClean="0"/>
              <a:t>resultante</a:t>
            </a:r>
            <a:r>
              <a:rPr lang="en-US" sz="2800" dirty="0" smtClean="0"/>
              <a:t> de </a:t>
            </a:r>
            <a:r>
              <a:rPr lang="en-US" sz="2800" dirty="0" err="1" smtClean="0"/>
              <a:t>movimentos</a:t>
            </a:r>
            <a:r>
              <a:rPr lang="en-US" sz="2800" dirty="0" smtClean="0"/>
              <a:t> de TRANSLAÇÃO:</a:t>
            </a:r>
            <a:endParaRPr lang="en-US" sz="2800" dirty="0"/>
          </a:p>
        </p:txBody>
      </p:sp>
      <p:pic>
        <p:nvPicPr>
          <p:cNvPr id="5" name="Marcador de Posição de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863520"/>
            <a:ext cx="6565900" cy="4361634"/>
          </a:xfrm>
        </p:spPr>
      </p:pic>
    </p:spTree>
    <p:extLst>
      <p:ext uri="{BB962C8B-B14F-4D97-AF65-F5344CB8AC3E}">
        <p14:creationId xmlns:p14="http://schemas.microsoft.com/office/powerpoint/2010/main" val="6710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1016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ROTAÇÃO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444345" cy="29256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Numa ROTAÇÃO </a:t>
            </a:r>
            <a:r>
              <a:rPr lang="pt-BR" dirty="0"/>
              <a:t>a figura inicial </a:t>
            </a:r>
            <a:r>
              <a:rPr lang="pt-BR" dirty="0" smtClean="0"/>
              <a:t>move-se segundo ângulos com diferentes amplitudes, e a partir de  </a:t>
            </a:r>
            <a:r>
              <a:rPr lang="pt-BR" dirty="0"/>
              <a:t>um ponto central, o centro de </a:t>
            </a:r>
            <a:r>
              <a:rPr lang="pt-BR" dirty="0" smtClean="0"/>
              <a:t>rotação.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Esse ponto pode pertencer à figura ou ser-lhe exterior.</a:t>
            </a:r>
          </a:p>
        </p:txBody>
      </p:sp>
    </p:spTree>
    <p:extLst>
      <p:ext uri="{BB962C8B-B14F-4D97-AF65-F5344CB8AC3E}">
        <p14:creationId xmlns:p14="http://schemas.microsoft.com/office/powerpoint/2010/main" val="190492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 smtClean="0"/>
              <a:t>Exemplo</a:t>
            </a:r>
            <a:r>
              <a:rPr lang="en-US" sz="2800" dirty="0" smtClean="0"/>
              <a:t> de ROTAÇÃO com </a:t>
            </a:r>
            <a:r>
              <a:rPr lang="en-US" sz="2800" dirty="0" err="1" smtClean="0"/>
              <a:t>centro</a:t>
            </a:r>
            <a:r>
              <a:rPr lang="en-US" sz="2800" dirty="0" smtClean="0"/>
              <a:t> exterior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figura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pic>
        <p:nvPicPr>
          <p:cNvPr id="7" name="Content Placeholder 6" descr="rotacao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540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384</Words>
  <Application>Microsoft Office PowerPoint</Application>
  <PresentationFormat>Apresentação no Ecrã (4:3)</PresentationFormat>
  <Paragraphs>58</Paragraphs>
  <Slides>20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1" baseType="lpstr">
      <vt:lpstr>Five Rules</vt:lpstr>
      <vt:lpstr>Apresentação do PowerPoint</vt:lpstr>
      <vt:lpstr>Módulo</vt:lpstr>
      <vt:lpstr>Apresentação do PowerPoint</vt:lpstr>
      <vt:lpstr>Apresentação do PowerPoint</vt:lpstr>
      <vt:lpstr>TRANSLAÇÃO</vt:lpstr>
      <vt:lpstr>Apresentação do PowerPoint</vt:lpstr>
      <vt:lpstr>Padrão resultante de movimentos de TRANSLAÇÃO:</vt:lpstr>
      <vt:lpstr>ROTAÇÃO</vt:lpstr>
      <vt:lpstr>Exemplo de ROTAÇÃO com centro exterior à figura:</vt:lpstr>
      <vt:lpstr>Exemplo de ROTAÇÃO com centro interior à figura:</vt:lpstr>
      <vt:lpstr>Exemplo de objetos cuja forma resulta de uma ROTAÇÃO</vt:lpstr>
      <vt:lpstr>REFLEXÃO</vt:lpstr>
      <vt:lpstr>Observa o movimento ao qual chamamos rebatimento:</vt:lpstr>
      <vt:lpstr>Encontra o eixo de reflexão desta imagem:</vt:lpstr>
      <vt:lpstr>Padrão criado a partir de um movimento de REFLEXÃO:</vt:lpstr>
      <vt:lpstr>Apresentação do PowerPoint</vt:lpstr>
      <vt:lpstr>SIMETRIA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2018-04-08T19:02:54Z</dcterms:modified>
</cp:coreProperties>
</file>