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0" autoAdjust="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D168-F03C-41C2-9146-4F1887E95C95}" type="datetimeFigureOut">
              <a:rPr lang="pt-PT" smtClean="0"/>
              <a:t>24/11/2020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2791-B285-4F84-B24D-1D71F8EE55A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506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D168-F03C-41C2-9146-4F1887E95C95}" type="datetimeFigureOut">
              <a:rPr lang="pt-PT" smtClean="0"/>
              <a:t>24/11/2020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2791-B285-4F84-B24D-1D71F8EE55A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16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D168-F03C-41C2-9146-4F1887E95C95}" type="datetimeFigureOut">
              <a:rPr lang="pt-PT" smtClean="0"/>
              <a:t>24/11/2020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2791-B285-4F84-B24D-1D71F8EE55A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618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D168-F03C-41C2-9146-4F1887E95C95}" type="datetimeFigureOut">
              <a:rPr lang="pt-PT" smtClean="0"/>
              <a:t>24/11/2020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2791-B285-4F84-B24D-1D71F8EE55A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683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D168-F03C-41C2-9146-4F1887E95C95}" type="datetimeFigureOut">
              <a:rPr lang="pt-PT" smtClean="0"/>
              <a:t>24/11/2020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2791-B285-4F84-B24D-1D71F8EE55A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189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D168-F03C-41C2-9146-4F1887E95C95}" type="datetimeFigureOut">
              <a:rPr lang="pt-PT" smtClean="0"/>
              <a:t>24/11/2020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2791-B285-4F84-B24D-1D71F8EE55A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148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D168-F03C-41C2-9146-4F1887E95C95}" type="datetimeFigureOut">
              <a:rPr lang="pt-PT" smtClean="0"/>
              <a:t>24/11/2020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2791-B285-4F84-B24D-1D71F8EE55A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958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D168-F03C-41C2-9146-4F1887E95C95}" type="datetimeFigureOut">
              <a:rPr lang="pt-PT" smtClean="0"/>
              <a:t>24/11/2020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2791-B285-4F84-B24D-1D71F8EE55A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244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D168-F03C-41C2-9146-4F1887E95C95}" type="datetimeFigureOut">
              <a:rPr lang="pt-PT" smtClean="0"/>
              <a:t>24/11/2020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2791-B285-4F84-B24D-1D71F8EE55A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561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D168-F03C-41C2-9146-4F1887E95C95}" type="datetimeFigureOut">
              <a:rPr lang="pt-PT" smtClean="0"/>
              <a:t>24/11/2020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2791-B285-4F84-B24D-1D71F8EE55A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150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D168-F03C-41C2-9146-4F1887E95C95}" type="datetimeFigureOut">
              <a:rPr lang="pt-PT" smtClean="0"/>
              <a:t>24/11/2020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2791-B285-4F84-B24D-1D71F8EE55A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35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9D168-F03C-41C2-9146-4F1887E95C95}" type="datetimeFigureOut">
              <a:rPr lang="pt-PT" smtClean="0"/>
              <a:t>24/11/2020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2791-B285-4F84-B24D-1D71F8EE55A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544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26mqlB-kAY&amp;feature=emb_log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_9L7r8NIB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QMiUq1eKI&amp;feature=emb_log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ORkIrHUb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ORkIrHUb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pedia.pt/$tim-burton" TargetMode="External"/><Relationship Id="rId2" Type="http://schemas.openxmlformats.org/officeDocument/2006/relationships/hyperlink" Target="https://aia.madeira.gov.pt/images/files/manuais/Tutorial_StopMotion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fxX83fUr63k" TargetMode="Externa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vUztMysAn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qportugal.pt/filmes-de-animacao-best-o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0" y="3933056"/>
            <a:ext cx="6804248" cy="292494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6646460" y="0"/>
            <a:ext cx="2497540" cy="68468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326360" cy="1470025"/>
          </a:xfrm>
        </p:spPr>
        <p:txBody>
          <a:bodyPr/>
          <a:lstStyle/>
          <a:p>
            <a:r>
              <a:rPr lang="pt-PT" dirty="0" smtClean="0"/>
              <a:t>CINEMA DE ANIMAÇÃO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7828" y="4734508"/>
            <a:ext cx="5328592" cy="1178024"/>
          </a:xfrm>
        </p:spPr>
        <p:txBody>
          <a:bodyPr/>
          <a:lstStyle/>
          <a:p>
            <a:r>
              <a:rPr lang="pt-PT" dirty="0" smtClean="0"/>
              <a:t>Breve abordagem histórica</a:t>
            </a:r>
          </a:p>
          <a:p>
            <a:r>
              <a:rPr lang="pt-PT" dirty="0"/>
              <a:t>e</a:t>
            </a:r>
            <a:r>
              <a:rPr lang="pt-PT" dirty="0" smtClean="0"/>
              <a:t> algumas técnicas utilizadas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2" r="20262"/>
          <a:stretch/>
        </p:blipFill>
        <p:spPr>
          <a:xfrm>
            <a:off x="6646460" y="3789040"/>
            <a:ext cx="249754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0" y="3933056"/>
            <a:ext cx="6804248" cy="292494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6646460" y="0"/>
            <a:ext cx="2497540" cy="68468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8943" y="260649"/>
            <a:ext cx="5326360" cy="1152128"/>
          </a:xfrm>
        </p:spPr>
        <p:txBody>
          <a:bodyPr>
            <a:normAutofit/>
          </a:bodyPr>
          <a:lstStyle/>
          <a:p>
            <a:r>
              <a:rPr lang="pt-PT" sz="4000" dirty="0" smtClean="0"/>
              <a:t>CINEMA DE ANIMAÇÃO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7828" y="4734508"/>
            <a:ext cx="5328592" cy="1790836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“</a:t>
            </a:r>
            <a:r>
              <a:rPr lang="en-US" sz="2000" dirty="0" err="1" smtClean="0"/>
              <a:t>Pobre</a:t>
            </a:r>
            <a:r>
              <a:rPr lang="en-US" sz="2000" dirty="0" smtClean="0"/>
              <a:t> </a:t>
            </a:r>
            <a:r>
              <a:rPr lang="en-US" sz="2000" dirty="0" err="1" smtClean="0"/>
              <a:t>Pierrot</a:t>
            </a:r>
            <a:r>
              <a:rPr lang="en-US" sz="2000" dirty="0" smtClean="0"/>
              <a:t>”, de 1892, </a:t>
            </a:r>
            <a:r>
              <a:rPr lang="en-US" sz="2000" dirty="0" err="1" smtClean="0"/>
              <a:t>foi</a:t>
            </a:r>
            <a:r>
              <a:rPr lang="en-US" sz="2000" dirty="0" smtClean="0"/>
              <a:t> um dos </a:t>
            </a:r>
            <a:r>
              <a:rPr lang="en-US" sz="2000" dirty="0" err="1" smtClean="0"/>
              <a:t>primeiros</a:t>
            </a:r>
            <a:r>
              <a:rPr lang="en-US" sz="2000" dirty="0" smtClean="0"/>
              <a:t> </a:t>
            </a:r>
            <a:r>
              <a:rPr lang="en-US" sz="2000" dirty="0" err="1" smtClean="0"/>
              <a:t>filmes</a:t>
            </a:r>
            <a:r>
              <a:rPr lang="en-US" sz="2000" dirty="0" smtClean="0"/>
              <a:t> de </a:t>
            </a:r>
            <a:r>
              <a:rPr lang="en-US" sz="2000" dirty="0" err="1" smtClean="0"/>
              <a:t>animação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realizado</a:t>
            </a:r>
            <a:r>
              <a:rPr lang="en-US" sz="2000" dirty="0" smtClean="0"/>
              <a:t>. O </a:t>
            </a:r>
            <a:r>
              <a:rPr lang="en-US" sz="2000" dirty="0" err="1" smtClean="0"/>
              <a:t>seu</a:t>
            </a:r>
            <a:r>
              <a:rPr lang="en-US" sz="2000" dirty="0" smtClean="0"/>
              <a:t> </a:t>
            </a:r>
            <a:r>
              <a:rPr lang="en-US" sz="2000" dirty="0" err="1" smtClean="0"/>
              <a:t>autor</a:t>
            </a:r>
            <a:r>
              <a:rPr lang="en-US" sz="2000" dirty="0" smtClean="0"/>
              <a:t> </a:t>
            </a:r>
            <a:r>
              <a:rPr lang="en-US" sz="2000" dirty="0" err="1" smtClean="0"/>
              <a:t>foi</a:t>
            </a:r>
            <a:r>
              <a:rPr lang="en-US" sz="2000" dirty="0" smtClean="0"/>
              <a:t> o </a:t>
            </a:r>
            <a:r>
              <a:rPr lang="en-US" sz="2000" dirty="0" err="1" smtClean="0"/>
              <a:t>francês</a:t>
            </a:r>
            <a:r>
              <a:rPr lang="en-US" sz="2000" dirty="0" smtClean="0"/>
              <a:t> </a:t>
            </a:r>
            <a:r>
              <a:rPr lang="en-US" sz="2000" dirty="0" err="1" smtClean="0"/>
              <a:t>Émile</a:t>
            </a:r>
            <a:r>
              <a:rPr lang="en-US" sz="2000" dirty="0" smtClean="0"/>
              <a:t> Reynaud.</a:t>
            </a:r>
          </a:p>
          <a:p>
            <a:pPr algn="just"/>
            <a:r>
              <a:rPr lang="en-US" sz="2000" dirty="0" smtClean="0"/>
              <a:t>Este </a:t>
            </a:r>
            <a:r>
              <a:rPr lang="en-US" sz="2000" dirty="0" err="1" smtClean="0"/>
              <a:t>filme</a:t>
            </a:r>
            <a:r>
              <a:rPr lang="en-US" sz="2000" dirty="0" smtClean="0"/>
              <a:t> é </a:t>
            </a:r>
            <a:r>
              <a:rPr lang="en-US" sz="2000" dirty="0" err="1" smtClean="0"/>
              <a:t>composto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500 imagens </a:t>
            </a:r>
            <a:r>
              <a:rPr lang="en-US" sz="2000" dirty="0" err="1" smtClean="0"/>
              <a:t>pintadas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individualmente</a:t>
            </a:r>
            <a:r>
              <a:rPr lang="en-US" sz="2000" dirty="0" smtClean="0"/>
              <a:t> e tem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duração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cerca</a:t>
            </a:r>
            <a:r>
              <a:rPr lang="en-US" sz="2000" dirty="0" smtClean="0"/>
              <a:t> de 15 </a:t>
            </a:r>
            <a:r>
              <a:rPr lang="en-US" sz="2000" dirty="0" err="1" smtClean="0"/>
              <a:t>minutos</a:t>
            </a:r>
            <a:r>
              <a:rPr lang="en-US" sz="2000" dirty="0"/>
              <a:t>.</a:t>
            </a:r>
            <a:endParaRPr lang="pt-PT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2" r="20262"/>
          <a:stretch/>
        </p:blipFill>
        <p:spPr>
          <a:xfrm>
            <a:off x="6646460" y="3789040"/>
            <a:ext cx="2497540" cy="3068960"/>
          </a:xfrm>
          <a:prstGeom prst="rect">
            <a:avLst/>
          </a:prstGeom>
        </p:spPr>
      </p:pic>
      <p:pic>
        <p:nvPicPr>
          <p:cNvPr id="7" name="Imagem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00" y="1628800"/>
            <a:ext cx="3506247" cy="26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0" y="3933056"/>
            <a:ext cx="6804248" cy="292494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6646460" y="0"/>
            <a:ext cx="2497540" cy="68468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8943" y="260649"/>
            <a:ext cx="5326360" cy="1152128"/>
          </a:xfrm>
        </p:spPr>
        <p:txBody>
          <a:bodyPr>
            <a:normAutofit/>
          </a:bodyPr>
          <a:lstStyle/>
          <a:p>
            <a:r>
              <a:rPr lang="pt-PT" sz="4000" dirty="0" smtClean="0"/>
              <a:t>CINEMA DE ANIMAÇÃO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7828" y="4734508"/>
            <a:ext cx="5328592" cy="200686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Outro dos </a:t>
            </a:r>
            <a:r>
              <a:rPr lang="en-US" sz="2000" dirty="0" err="1" smtClean="0"/>
              <a:t>primeiros</a:t>
            </a:r>
            <a:r>
              <a:rPr lang="en-US" sz="2000" dirty="0" smtClean="0"/>
              <a:t> </a:t>
            </a:r>
            <a:r>
              <a:rPr lang="en-US" sz="2000" dirty="0" err="1" smtClean="0"/>
              <a:t>filmes</a:t>
            </a:r>
            <a:r>
              <a:rPr lang="en-US" sz="2000" dirty="0" smtClean="0"/>
              <a:t> de </a:t>
            </a:r>
            <a:r>
              <a:rPr lang="en-US" sz="2000" dirty="0" err="1" smtClean="0"/>
              <a:t>animação</a:t>
            </a:r>
            <a:r>
              <a:rPr lang="en-US" sz="2000" dirty="0" smtClean="0"/>
              <a:t> que </a:t>
            </a:r>
            <a:r>
              <a:rPr lang="en-US" sz="2000" dirty="0" err="1" smtClean="0"/>
              <a:t>perduraram</a:t>
            </a:r>
            <a:r>
              <a:rPr lang="en-US" sz="2000" dirty="0" smtClean="0"/>
              <a:t> </a:t>
            </a:r>
            <a:r>
              <a:rPr lang="en-US" sz="2000" dirty="0" err="1" smtClean="0"/>
              <a:t>até</a:t>
            </a:r>
            <a:r>
              <a:rPr lang="en-US" sz="2000" dirty="0" smtClean="0"/>
              <a:t> </a:t>
            </a:r>
            <a:r>
              <a:rPr lang="en-US" sz="2000" dirty="0" err="1" smtClean="0"/>
              <a:t>aos</a:t>
            </a:r>
            <a:r>
              <a:rPr lang="en-US" sz="2000" dirty="0" smtClean="0"/>
              <a:t> </a:t>
            </a:r>
            <a:r>
              <a:rPr lang="en-US" sz="2000" dirty="0" err="1" smtClean="0"/>
              <a:t>nossos</a:t>
            </a:r>
            <a:r>
              <a:rPr lang="en-US" sz="2000" dirty="0" smtClean="0"/>
              <a:t> </a:t>
            </a:r>
            <a:r>
              <a:rPr lang="en-US" sz="2000" dirty="0" err="1" smtClean="0"/>
              <a:t>dias</a:t>
            </a:r>
            <a:r>
              <a:rPr lang="en-US" sz="2000" dirty="0" smtClean="0"/>
              <a:t> </a:t>
            </a:r>
            <a:r>
              <a:rPr lang="en-US" sz="2000" dirty="0" err="1" smtClean="0"/>
              <a:t>foi</a:t>
            </a:r>
            <a:r>
              <a:rPr lang="en-US" sz="2000" dirty="0" smtClean="0"/>
              <a:t>: “As </a:t>
            </a:r>
            <a:r>
              <a:rPr lang="en-US" sz="2000" dirty="0" err="1" smtClean="0"/>
              <a:t>aventuras</a:t>
            </a:r>
            <a:r>
              <a:rPr lang="en-US" sz="2000" dirty="0" smtClean="0"/>
              <a:t> do Príncipe </a:t>
            </a:r>
            <a:r>
              <a:rPr lang="en-US" sz="2000" dirty="0" err="1" smtClean="0"/>
              <a:t>Achmed</a:t>
            </a:r>
            <a:r>
              <a:rPr lang="en-US" sz="2000" dirty="0" smtClean="0"/>
              <a:t>” de 1926</a:t>
            </a:r>
            <a:r>
              <a:rPr lang="en-US" sz="2000" dirty="0"/>
              <a:t>,</a:t>
            </a:r>
            <a:r>
              <a:rPr lang="en-US" sz="2000" dirty="0" smtClean="0"/>
              <a:t> do </a:t>
            </a:r>
            <a:r>
              <a:rPr lang="en-US" sz="2000" dirty="0" err="1" smtClean="0"/>
              <a:t>alemão</a:t>
            </a:r>
            <a:r>
              <a:rPr lang="en-US" sz="2000" dirty="0" smtClean="0"/>
              <a:t> </a:t>
            </a:r>
            <a:r>
              <a:rPr lang="en-US" sz="2000" dirty="0" err="1" smtClean="0"/>
              <a:t>Lotte</a:t>
            </a:r>
            <a:r>
              <a:rPr lang="en-US" sz="2000" dirty="0" smtClean="0"/>
              <a:t> </a:t>
            </a:r>
            <a:r>
              <a:rPr lang="en-US" sz="2000" dirty="0" err="1" smtClean="0"/>
              <a:t>Reiniger</a:t>
            </a:r>
            <a:r>
              <a:rPr lang="en-US" sz="2000" dirty="0" smtClean="0"/>
              <a:t>. </a:t>
            </a:r>
            <a:r>
              <a:rPr lang="en-US" sz="2000" dirty="0" err="1" smtClean="0"/>
              <a:t>Trata</a:t>
            </a:r>
            <a:r>
              <a:rPr lang="en-US" sz="2000" dirty="0" smtClean="0"/>
              <a:t>-se de um </a:t>
            </a:r>
            <a:r>
              <a:rPr lang="en-US" sz="2000" dirty="0" err="1" smtClean="0"/>
              <a:t>filme</a:t>
            </a:r>
            <a:r>
              <a:rPr lang="en-US" sz="2000" dirty="0" smtClean="0"/>
              <a:t> de </a:t>
            </a:r>
            <a:r>
              <a:rPr lang="en-US" sz="2000" dirty="0" err="1" smtClean="0"/>
              <a:t>sombras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Estes </a:t>
            </a:r>
            <a:r>
              <a:rPr lang="en-US" sz="2000" dirty="0" err="1" smtClean="0"/>
              <a:t>primeiros</a:t>
            </a:r>
            <a:r>
              <a:rPr lang="en-US" sz="2000" dirty="0" smtClean="0"/>
              <a:t> videos </a:t>
            </a:r>
            <a:r>
              <a:rPr lang="en-US" sz="2000" dirty="0" err="1" smtClean="0"/>
              <a:t>tinham</a:t>
            </a:r>
            <a:r>
              <a:rPr lang="en-US" sz="2000" dirty="0" smtClean="0"/>
              <a:t> um </a:t>
            </a:r>
            <a:r>
              <a:rPr lang="en-US" sz="2000" dirty="0" err="1" smtClean="0"/>
              <a:t>registo</a:t>
            </a:r>
            <a:r>
              <a:rPr lang="en-US" sz="2000" dirty="0" smtClean="0"/>
              <a:t> de </a:t>
            </a:r>
            <a:r>
              <a:rPr lang="en-US" sz="2000" dirty="0" err="1" smtClean="0"/>
              <a:t>cerca</a:t>
            </a:r>
            <a:r>
              <a:rPr lang="en-US" sz="2000" dirty="0" smtClean="0"/>
              <a:t> de 16 imagens (frames)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segundo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2" r="20262"/>
          <a:stretch/>
        </p:blipFill>
        <p:spPr>
          <a:xfrm>
            <a:off x="6646460" y="3789040"/>
            <a:ext cx="2497540" cy="3068960"/>
          </a:xfrm>
          <a:prstGeom prst="rect">
            <a:avLst/>
          </a:prstGeom>
        </p:spPr>
      </p:pic>
      <p:pic>
        <p:nvPicPr>
          <p:cNvPr id="7" name="Imagem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62" y="1556792"/>
            <a:ext cx="373132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6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0" y="3933056"/>
            <a:ext cx="6804248" cy="292494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6646460" y="0"/>
            <a:ext cx="2497540" cy="68468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8943" y="260649"/>
            <a:ext cx="5326360" cy="1152128"/>
          </a:xfrm>
        </p:spPr>
        <p:txBody>
          <a:bodyPr>
            <a:normAutofit/>
          </a:bodyPr>
          <a:lstStyle/>
          <a:p>
            <a:r>
              <a:rPr lang="pt-PT" sz="4000" dirty="0" smtClean="0"/>
              <a:t>CINEMA DE ANIMAÇÃO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7828" y="4734508"/>
            <a:ext cx="5328592" cy="1502804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“Plane Crazy” é um </a:t>
            </a:r>
            <a:r>
              <a:rPr lang="en-US" sz="2000" dirty="0" err="1" smtClean="0"/>
              <a:t>pequeno</a:t>
            </a:r>
            <a:r>
              <a:rPr lang="en-US" sz="2000" dirty="0" smtClean="0"/>
              <a:t> </a:t>
            </a:r>
            <a:r>
              <a:rPr lang="en-US" sz="2000" dirty="0" err="1" smtClean="0"/>
              <a:t>filme</a:t>
            </a:r>
            <a:r>
              <a:rPr lang="en-US" sz="2000" dirty="0" smtClean="0"/>
              <a:t> </a:t>
            </a:r>
            <a:r>
              <a:rPr lang="en-US" sz="2000" dirty="0" err="1" smtClean="0"/>
              <a:t>mudo</a:t>
            </a:r>
            <a:r>
              <a:rPr lang="en-US" sz="2000" dirty="0" smtClean="0"/>
              <a:t>, a </a:t>
            </a:r>
            <a:r>
              <a:rPr lang="en-US" sz="2000" dirty="0" err="1" smtClean="0"/>
              <a:t>preto</a:t>
            </a:r>
            <a:r>
              <a:rPr lang="en-US" sz="2000" dirty="0" smtClean="0"/>
              <a:t> e </a:t>
            </a:r>
            <a:r>
              <a:rPr lang="en-US" sz="2000" dirty="0" err="1" smtClean="0"/>
              <a:t>branco</a:t>
            </a:r>
            <a:r>
              <a:rPr lang="en-US" sz="2000" dirty="0" smtClean="0"/>
              <a:t>, </a:t>
            </a:r>
            <a:r>
              <a:rPr lang="en-US" sz="2000" dirty="0" err="1" smtClean="0"/>
              <a:t>onde</a:t>
            </a:r>
            <a:r>
              <a:rPr lang="en-US" sz="2000" dirty="0" smtClean="0"/>
              <a:t> o </a:t>
            </a:r>
            <a:r>
              <a:rPr lang="en-US" sz="2000" dirty="0" err="1" smtClean="0"/>
              <a:t>Rato</a:t>
            </a:r>
            <a:r>
              <a:rPr lang="en-US" sz="2000" dirty="0" smtClean="0"/>
              <a:t> Mickey surge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público</a:t>
            </a:r>
            <a:r>
              <a:rPr lang="en-US" sz="2000" dirty="0" smtClean="0"/>
              <a:t> pela 1ª </a:t>
            </a:r>
            <a:r>
              <a:rPr lang="en-US" sz="2000" dirty="0" err="1" smtClean="0"/>
              <a:t>vez</a:t>
            </a:r>
            <a:r>
              <a:rPr lang="en-US" sz="2000" dirty="0"/>
              <a:t> </a:t>
            </a:r>
            <a:r>
              <a:rPr lang="en-US" sz="2000" dirty="0" smtClean="0"/>
              <a:t>– 1928.</a:t>
            </a:r>
          </a:p>
          <a:p>
            <a:pPr algn="just"/>
            <a:r>
              <a:rPr lang="en-US" sz="2000" dirty="0" smtClean="0"/>
              <a:t>O </a:t>
            </a:r>
            <a:r>
              <a:rPr lang="en-US" sz="2000" dirty="0" err="1" smtClean="0"/>
              <a:t>Rato</a:t>
            </a:r>
            <a:r>
              <a:rPr lang="en-US" sz="2000" dirty="0" smtClean="0"/>
              <a:t> </a:t>
            </a:r>
            <a:r>
              <a:rPr lang="pt-PT" sz="2000" dirty="0" err="1" smtClean="0"/>
              <a:t>Mickey</a:t>
            </a:r>
            <a:r>
              <a:rPr lang="pt-PT" sz="2000" dirty="0" smtClean="0"/>
              <a:t>, criado por Walt Disney, tornou-se a personagem animada </a:t>
            </a:r>
            <a:r>
              <a:rPr lang="pt-PT" sz="2000" dirty="0"/>
              <a:t>mais </a:t>
            </a:r>
            <a:r>
              <a:rPr lang="pt-PT" sz="2000" dirty="0" smtClean="0"/>
              <a:t>famosa </a:t>
            </a:r>
            <a:r>
              <a:rPr lang="pt-PT" sz="2000" dirty="0"/>
              <a:t>de todos os tempos</a:t>
            </a:r>
            <a:r>
              <a:rPr lang="pt-PT" sz="2000" dirty="0" smtClean="0"/>
              <a:t>.</a:t>
            </a:r>
            <a:endParaRPr lang="pt-PT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2" r="20262"/>
          <a:stretch/>
        </p:blipFill>
        <p:spPr>
          <a:xfrm>
            <a:off x="6646460" y="3789040"/>
            <a:ext cx="2497540" cy="3068960"/>
          </a:xfrm>
          <a:prstGeom prst="rect">
            <a:avLst/>
          </a:prstGeom>
        </p:spPr>
      </p:pic>
      <p:pic>
        <p:nvPicPr>
          <p:cNvPr id="7" name="Imagem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00" y="1628800"/>
            <a:ext cx="3506247" cy="26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0" y="3933056"/>
            <a:ext cx="6804248" cy="292494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6646460" y="0"/>
            <a:ext cx="2497540" cy="68468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8943" y="260649"/>
            <a:ext cx="5326360" cy="1152128"/>
          </a:xfrm>
        </p:spPr>
        <p:txBody>
          <a:bodyPr>
            <a:normAutofit/>
          </a:bodyPr>
          <a:lstStyle/>
          <a:p>
            <a:r>
              <a:rPr lang="pt-PT" sz="4000" dirty="0" smtClean="0"/>
              <a:t>CINEMA DE ANIMAÇÃO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7828" y="4734508"/>
            <a:ext cx="5328592" cy="1934852"/>
          </a:xfrm>
        </p:spPr>
        <p:txBody>
          <a:bodyPr>
            <a:noAutofit/>
          </a:bodyPr>
          <a:lstStyle/>
          <a:p>
            <a:pPr algn="just"/>
            <a:r>
              <a:rPr lang="pt-PT" sz="2000" dirty="0" smtClean="0"/>
              <a:t>1938 – A produção de filmes de animação desenvolveu-se extraordinariamente, na 1ª metade do séc. XX. A procura de equilíbrio entre a sensação </a:t>
            </a:r>
            <a:r>
              <a:rPr lang="pt-PT" sz="2000" dirty="0"/>
              <a:t>de movimento e </a:t>
            </a:r>
            <a:r>
              <a:rPr lang="pt-PT" sz="2000" dirty="0" smtClean="0"/>
              <a:t>os custos inerentes à produção </a:t>
            </a:r>
            <a:r>
              <a:rPr lang="pt-PT" sz="2000" dirty="0"/>
              <a:t>dos filmes, </a:t>
            </a:r>
            <a:r>
              <a:rPr lang="pt-PT" sz="2000" dirty="0" smtClean="0"/>
              <a:t>definiu,  </a:t>
            </a:r>
            <a:r>
              <a:rPr lang="pt-PT" sz="2000" dirty="0"/>
              <a:t>como </a:t>
            </a:r>
            <a:r>
              <a:rPr lang="pt-PT" sz="2000" dirty="0" smtClean="0"/>
              <a:t>ideal, o registo de </a:t>
            </a:r>
            <a:r>
              <a:rPr lang="pt-PT" sz="2000" dirty="0"/>
              <a:t>24 imagens por segundo.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2" r="20262"/>
          <a:stretch/>
        </p:blipFill>
        <p:spPr>
          <a:xfrm>
            <a:off x="6646460" y="3789040"/>
            <a:ext cx="2497540" cy="3068960"/>
          </a:xfrm>
          <a:prstGeom prst="rect">
            <a:avLst/>
          </a:prstGeom>
        </p:spPr>
      </p:pic>
      <p:pic>
        <p:nvPicPr>
          <p:cNvPr id="7" name="Imagem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00" y="1987756"/>
            <a:ext cx="3506247" cy="230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0" y="3933056"/>
            <a:ext cx="6804248" cy="292494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6646460" y="0"/>
            <a:ext cx="2497540" cy="68468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8943" y="260649"/>
            <a:ext cx="5326360" cy="1152128"/>
          </a:xfrm>
        </p:spPr>
        <p:txBody>
          <a:bodyPr>
            <a:normAutofit/>
          </a:bodyPr>
          <a:lstStyle/>
          <a:p>
            <a:r>
              <a:rPr lang="pt-PT" sz="4000" dirty="0" smtClean="0"/>
              <a:t>CINEMA DE ANIMAÇÃO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7828" y="4734508"/>
            <a:ext cx="5328592" cy="1934852"/>
          </a:xfrm>
        </p:spPr>
        <p:txBody>
          <a:bodyPr>
            <a:noAutofit/>
          </a:bodyPr>
          <a:lstStyle/>
          <a:p>
            <a:pPr algn="just"/>
            <a:r>
              <a:rPr lang="pt-PT" sz="2000" dirty="0" smtClean="0"/>
              <a:t>Mas a produção de imagens para animação sofreu enormes transformações ao longo dos tempos.</a:t>
            </a:r>
          </a:p>
          <a:p>
            <a:pPr algn="just"/>
            <a:r>
              <a:rPr lang="pt-PT" sz="2000" dirty="0" smtClean="0"/>
              <a:t>“</a:t>
            </a:r>
            <a:r>
              <a:rPr lang="pt-PT" sz="2000" dirty="0" err="1" smtClean="0"/>
              <a:t>Toy</a:t>
            </a:r>
            <a:r>
              <a:rPr lang="pt-PT" sz="2000" dirty="0" smtClean="0"/>
              <a:t> </a:t>
            </a:r>
            <a:r>
              <a:rPr lang="pt-PT" sz="2000" dirty="0" err="1" smtClean="0"/>
              <a:t>Story</a:t>
            </a:r>
            <a:r>
              <a:rPr lang="pt-PT" sz="2000" dirty="0" smtClean="0"/>
              <a:t>”, da Pixar, de 1995, é conhecido </a:t>
            </a:r>
            <a:r>
              <a:rPr lang="pt-PT" sz="2000" dirty="0"/>
              <a:t>por ser o primeiro filme da história do cinema </a:t>
            </a:r>
            <a:r>
              <a:rPr lang="pt-PT" sz="2000" dirty="0" smtClean="0"/>
              <a:t>inteiramente desenhado em computador.</a:t>
            </a:r>
            <a:endParaRPr lang="pt-PT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2" r="20262"/>
          <a:stretch/>
        </p:blipFill>
        <p:spPr>
          <a:xfrm>
            <a:off x="6646460" y="3789040"/>
            <a:ext cx="2497540" cy="3068960"/>
          </a:xfrm>
          <a:prstGeom prst="rect">
            <a:avLst/>
          </a:prstGeom>
        </p:spPr>
      </p:pic>
      <p:pic>
        <p:nvPicPr>
          <p:cNvPr id="7" name="Imagem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98" y="1859401"/>
            <a:ext cx="4280451" cy="242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0" y="3933056"/>
            <a:ext cx="6804248" cy="292494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6646460" y="0"/>
            <a:ext cx="2497540" cy="68468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8943" y="260649"/>
            <a:ext cx="5326360" cy="1152128"/>
          </a:xfrm>
        </p:spPr>
        <p:txBody>
          <a:bodyPr>
            <a:normAutofit/>
          </a:bodyPr>
          <a:lstStyle/>
          <a:p>
            <a:r>
              <a:rPr lang="pt-PT" sz="4000" dirty="0" smtClean="0"/>
              <a:t>CINEMA DE ANIMAÇÃO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7828" y="4734508"/>
            <a:ext cx="5328592" cy="2006860"/>
          </a:xfrm>
        </p:spPr>
        <p:txBody>
          <a:bodyPr>
            <a:noAutofit/>
          </a:bodyPr>
          <a:lstStyle/>
          <a:p>
            <a:pPr algn="just"/>
            <a:r>
              <a:rPr lang="pt-PT" sz="2000" dirty="0" smtClean="0"/>
              <a:t>A produção das imagens para animação podem ser as mais diversas. Numa das técnicas conhecidas, </a:t>
            </a:r>
            <a:r>
              <a:rPr lang="pt-PT" sz="2000" dirty="0" smtClean="0">
                <a:hlinkClick r:id="rId2"/>
              </a:rPr>
              <a:t>“Stop </a:t>
            </a:r>
            <a:r>
              <a:rPr lang="pt-PT" sz="2000" dirty="0" err="1" smtClean="0">
                <a:hlinkClick r:id="rId2"/>
              </a:rPr>
              <a:t>Motion</a:t>
            </a:r>
            <a:r>
              <a:rPr lang="pt-PT" sz="2000" dirty="0" smtClean="0">
                <a:hlinkClick r:id="rId2"/>
              </a:rPr>
              <a:t>”, </a:t>
            </a:r>
            <a:r>
              <a:rPr lang="pt-PT" sz="2000" dirty="0" smtClean="0"/>
              <a:t>as personagens e os cenários são maleáveis e manipulados, imagem a imagem. </a:t>
            </a:r>
            <a:r>
              <a:rPr lang="pt-PT" sz="2000" dirty="0" smtClean="0">
                <a:hlinkClick r:id="rId3"/>
              </a:rPr>
              <a:t>Tim Burton </a:t>
            </a:r>
            <a:r>
              <a:rPr lang="pt-PT" sz="2000" dirty="0" smtClean="0"/>
              <a:t>é um dos utilizadores mais famosos desta técnica.</a:t>
            </a:r>
            <a:endParaRPr lang="pt-PT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2" r="20262"/>
          <a:stretch/>
        </p:blipFill>
        <p:spPr>
          <a:xfrm>
            <a:off x="6646460" y="3789040"/>
            <a:ext cx="2497540" cy="3068960"/>
          </a:xfrm>
          <a:prstGeom prst="rect">
            <a:avLst/>
          </a:prstGeom>
        </p:spPr>
      </p:pic>
      <p:pic>
        <p:nvPicPr>
          <p:cNvPr id="7" name="Imagem 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59" y="1844824"/>
            <a:ext cx="460153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0" y="3933056"/>
            <a:ext cx="6804248" cy="292494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6646460" y="0"/>
            <a:ext cx="2497540" cy="68468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8943" y="260649"/>
            <a:ext cx="5326360" cy="1152128"/>
          </a:xfrm>
        </p:spPr>
        <p:txBody>
          <a:bodyPr>
            <a:normAutofit/>
          </a:bodyPr>
          <a:lstStyle/>
          <a:p>
            <a:r>
              <a:rPr lang="pt-PT" sz="4000" dirty="0" smtClean="0"/>
              <a:t>CINEMA DE ANIMAÇÃO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7828" y="4734508"/>
            <a:ext cx="5328592" cy="1790836"/>
          </a:xfrm>
        </p:spPr>
        <p:txBody>
          <a:bodyPr>
            <a:noAutofit/>
          </a:bodyPr>
          <a:lstStyle/>
          <a:p>
            <a:pPr algn="just"/>
            <a:r>
              <a:rPr lang="pt-PT" sz="2000" dirty="0" smtClean="0"/>
              <a:t>Atualmente o mundo do cinema de animação não conhece limites. O número de imagens </a:t>
            </a:r>
            <a:r>
              <a:rPr lang="pt-PT" sz="2000" dirty="0"/>
              <a:t>por segundo </a:t>
            </a:r>
            <a:r>
              <a:rPr lang="pt-PT" sz="2000" dirty="0" smtClean="0"/>
              <a:t>(</a:t>
            </a:r>
            <a:r>
              <a:rPr lang="pt-PT" sz="2000" dirty="0" err="1" smtClean="0"/>
              <a:t>frames</a:t>
            </a:r>
            <a:r>
              <a:rPr lang="pt-PT" sz="2000" dirty="0" smtClean="0"/>
              <a:t> </a:t>
            </a:r>
            <a:r>
              <a:rPr lang="pt-PT" sz="2000" dirty="0"/>
              <a:t>per </a:t>
            </a:r>
            <a:r>
              <a:rPr lang="pt-PT" sz="2000" dirty="0" err="1"/>
              <a:t>second</a:t>
            </a:r>
            <a:r>
              <a:rPr lang="pt-PT" sz="2000" dirty="0"/>
              <a:t> – </a:t>
            </a:r>
            <a:r>
              <a:rPr lang="pt-PT" sz="2000" dirty="0" err="1" smtClean="0"/>
              <a:t>fps</a:t>
            </a:r>
            <a:r>
              <a:rPr lang="pt-PT" sz="2000" dirty="0" smtClean="0"/>
              <a:t>), amplia-se a cada dia. A produção em 3D e os efeitos explorados  nos videojogos  são incontáveis…</a:t>
            </a:r>
            <a:endParaRPr lang="pt-PT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2" r="20262"/>
          <a:stretch/>
        </p:blipFill>
        <p:spPr>
          <a:xfrm>
            <a:off x="6646460" y="3789040"/>
            <a:ext cx="2497540" cy="3068960"/>
          </a:xfrm>
          <a:prstGeom prst="rect">
            <a:avLst/>
          </a:prstGeom>
        </p:spPr>
      </p:pic>
      <p:pic>
        <p:nvPicPr>
          <p:cNvPr id="7" name="Imagem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1" y="1844824"/>
            <a:ext cx="523694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0" y="3933056"/>
            <a:ext cx="6804248" cy="292494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6646460" y="0"/>
            <a:ext cx="2497540" cy="68468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8943" y="260649"/>
            <a:ext cx="5326360" cy="1152128"/>
          </a:xfrm>
        </p:spPr>
        <p:txBody>
          <a:bodyPr>
            <a:normAutofit/>
          </a:bodyPr>
          <a:lstStyle/>
          <a:p>
            <a:r>
              <a:rPr lang="pt-PT" sz="4000" dirty="0" smtClean="0"/>
              <a:t>CINEMA DE ANIMAÇÃO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7828" y="4734508"/>
            <a:ext cx="5328592" cy="2006860"/>
          </a:xfrm>
        </p:spPr>
        <p:txBody>
          <a:bodyPr>
            <a:noAutofit/>
          </a:bodyPr>
          <a:lstStyle/>
          <a:p>
            <a:pPr algn="just"/>
            <a:r>
              <a:rPr lang="pt-PT" sz="2000" dirty="0" smtClean="0"/>
              <a:t>Mas, alguns filmes de animação, independentemente da data em que foram realizados, perdurarão na nossa memória para sempre…</a:t>
            </a:r>
            <a:endParaRPr lang="pt-PT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2" r="20262"/>
          <a:stretch/>
        </p:blipFill>
        <p:spPr>
          <a:xfrm>
            <a:off x="6646460" y="3789040"/>
            <a:ext cx="2497540" cy="3068960"/>
          </a:xfrm>
          <a:prstGeom prst="rect">
            <a:avLst/>
          </a:prstGeom>
        </p:spPr>
      </p:pic>
      <p:pic>
        <p:nvPicPr>
          <p:cNvPr id="7" name="Imagem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59" y="1721196"/>
            <a:ext cx="4601530" cy="27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380</Words>
  <Application>Microsoft Office PowerPoint</Application>
  <PresentationFormat>Apresentação no Ecrã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CINEMA DE ANIMAÇÃO</vt:lpstr>
      <vt:lpstr>CINEMA DE ANIMAÇÃO</vt:lpstr>
      <vt:lpstr>CINEMA DE ANIMAÇÃO</vt:lpstr>
      <vt:lpstr>CINEMA DE ANIMAÇÃO</vt:lpstr>
      <vt:lpstr>CINEMA DE ANIMAÇÃO</vt:lpstr>
      <vt:lpstr>CINEMA DE ANIMAÇÃO</vt:lpstr>
      <vt:lpstr>CINEMA DE ANIMAÇÃO</vt:lpstr>
      <vt:lpstr>CINEMA DE ANIMAÇÃO</vt:lpstr>
      <vt:lpstr>CINEMA DE ANIMAÇÃO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Koska eu</dc:creator>
  <cp:lastModifiedBy>Koska eu</cp:lastModifiedBy>
  <cp:revision>17</cp:revision>
  <dcterms:created xsi:type="dcterms:W3CDTF">2020-11-23T19:23:28Z</dcterms:created>
  <dcterms:modified xsi:type="dcterms:W3CDTF">2020-11-24T00:22:50Z</dcterms:modified>
</cp:coreProperties>
</file>