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E4B0-B20F-480A-9D6D-F1763F8477A5}" type="datetimeFigureOut">
              <a:rPr lang="pt-PT" smtClean="0"/>
              <a:t>28/02/2021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872-D228-4BA5-8410-499E5F3A107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4043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E4B0-B20F-480A-9D6D-F1763F8477A5}" type="datetimeFigureOut">
              <a:rPr lang="pt-PT" smtClean="0"/>
              <a:t>28/02/2021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872-D228-4BA5-8410-499E5F3A107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17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E4B0-B20F-480A-9D6D-F1763F8477A5}" type="datetimeFigureOut">
              <a:rPr lang="pt-PT" smtClean="0"/>
              <a:t>28/02/2021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872-D228-4BA5-8410-499E5F3A107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87534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úmero do diapositivo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443169" cy="43706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537188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E4B0-B20F-480A-9D6D-F1763F8477A5}" type="datetimeFigureOut">
              <a:rPr lang="pt-PT" smtClean="0"/>
              <a:t>28/02/2021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872-D228-4BA5-8410-499E5F3A107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5276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E4B0-B20F-480A-9D6D-F1763F8477A5}" type="datetimeFigureOut">
              <a:rPr lang="pt-PT" smtClean="0"/>
              <a:t>28/02/2021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872-D228-4BA5-8410-499E5F3A107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12898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E4B0-B20F-480A-9D6D-F1763F8477A5}" type="datetimeFigureOut">
              <a:rPr lang="pt-PT" smtClean="0"/>
              <a:t>28/02/2021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872-D228-4BA5-8410-499E5F3A107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3438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E4B0-B20F-480A-9D6D-F1763F8477A5}" type="datetimeFigureOut">
              <a:rPr lang="pt-PT" smtClean="0"/>
              <a:t>28/02/2021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872-D228-4BA5-8410-499E5F3A107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11048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E4B0-B20F-480A-9D6D-F1763F8477A5}" type="datetimeFigureOut">
              <a:rPr lang="pt-PT" smtClean="0"/>
              <a:t>28/02/2021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872-D228-4BA5-8410-499E5F3A107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85432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E4B0-B20F-480A-9D6D-F1763F8477A5}" type="datetimeFigureOut">
              <a:rPr lang="pt-PT" smtClean="0"/>
              <a:t>28/02/2021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872-D228-4BA5-8410-499E5F3A107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329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E4B0-B20F-480A-9D6D-F1763F8477A5}" type="datetimeFigureOut">
              <a:rPr lang="pt-PT" smtClean="0"/>
              <a:t>28/02/2021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872-D228-4BA5-8410-499E5F3A107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1128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DE4B0-B20F-480A-9D6D-F1763F8477A5}" type="datetimeFigureOut">
              <a:rPr lang="pt-PT" smtClean="0"/>
              <a:t>28/02/2021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84872-D228-4BA5-8410-499E5F3A107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914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DE4B0-B20F-480A-9D6D-F1763F8477A5}" type="datetimeFigureOut">
              <a:rPr lang="pt-PT" smtClean="0"/>
              <a:t>28/02/2021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84872-D228-4BA5-8410-499E5F3A1072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34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isualizar.weebly.com/rosto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83BC7AF-B73B-4EC8-B4A1-24633A8D49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71859BD-A309-4EEC-9131-66B661A7CE8D}"/>
              </a:ext>
            </a:extLst>
          </p:cNvPr>
          <p:cNvSpPr txBox="1"/>
          <p:nvPr/>
        </p:nvSpPr>
        <p:spPr>
          <a:xfrm>
            <a:off x="1593668" y="2229939"/>
            <a:ext cx="5956663" cy="19389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2000" b="1" i="0" u="none" strike="noStrike" cap="none" spc="0" normalizeH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empus Sans ITC" panose="04020404030D07020202" pitchFamily="82" charset="0"/>
                <a:sym typeface="Helvetica"/>
              </a:rPr>
              <a:t>O Rosto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DD8BC2D-5461-4552-9C36-E40E34686B7D}"/>
              </a:ext>
            </a:extLst>
          </p:cNvPr>
          <p:cNvSpPr txBox="1"/>
          <p:nvPr/>
        </p:nvSpPr>
        <p:spPr>
          <a:xfrm>
            <a:off x="2201090" y="3858999"/>
            <a:ext cx="4741817" cy="11387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Educação Visual</a:t>
            </a: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3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7.º ano</a:t>
            </a:r>
          </a:p>
        </p:txBody>
      </p:sp>
    </p:spTree>
    <p:extLst>
      <p:ext uri="{BB962C8B-B14F-4D97-AF65-F5344CB8AC3E}">
        <p14:creationId xmlns:p14="http://schemas.microsoft.com/office/powerpoint/2010/main" val="2444678374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"/>
          <p:cNvSpPr/>
          <p:nvPr/>
        </p:nvSpPr>
        <p:spPr>
          <a:xfrm>
            <a:off x="4746938" y="5520699"/>
            <a:ext cx="3445873" cy="76944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/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Francis Bacon </a:t>
            </a:r>
            <a: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  <a:t>(1909-1992), </a:t>
            </a:r>
            <a:r>
              <a:rPr lang="en-US" sz="1100" b="0" i="1" dirty="0">
                <a:latin typeface="Calibri" panose="020F0502020204030204" pitchFamily="34" charset="0"/>
                <a:cs typeface="Calibri" panose="020F0502020204030204" pitchFamily="34" charset="0"/>
              </a:rPr>
              <a:t>Study for a Portrait</a:t>
            </a:r>
            <a: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  <a:t>, 1952.</a:t>
            </a:r>
          </a:p>
          <a:p>
            <a: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  <a:t>© Estate of Francis Bacon. All Rights Reserved, DACS 2018 License this image</a:t>
            </a:r>
          </a:p>
        </p:txBody>
      </p:sp>
      <p:sp>
        <p:nvSpPr>
          <p:cNvPr id="3" name="Retângulo 1">
            <a:extLst>
              <a:ext uri="{FF2B5EF4-FFF2-40B4-BE49-F238E27FC236}">
                <a16:creationId xmlns:a16="http://schemas.microsoft.com/office/drawing/2014/main" xmlns="" id="{D6236CA8-947C-4A5B-9C3A-56FC6E68C0F0}"/>
              </a:ext>
            </a:extLst>
          </p:cNvPr>
          <p:cNvSpPr/>
          <p:nvPr/>
        </p:nvSpPr>
        <p:spPr>
          <a:xfrm>
            <a:off x="586310" y="5520699"/>
            <a:ext cx="379519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100" dirty="0">
                <a:latin typeface="Calibri" panose="020F0502020204030204" pitchFamily="34" charset="0"/>
                <a:cs typeface="Calibri" panose="020F0502020204030204" pitchFamily="34" charset="0"/>
              </a:rPr>
              <a:t>Lucian Freud </a:t>
            </a:r>
            <a:r>
              <a:rPr lang="it-IT" sz="1100" b="0" dirty="0">
                <a:latin typeface="Calibri" panose="020F0502020204030204" pitchFamily="34" charset="0"/>
                <a:cs typeface="Calibri" panose="020F0502020204030204" pitchFamily="34" charset="0"/>
              </a:rPr>
              <a:t>(1922-2011), </a:t>
            </a:r>
            <a:r>
              <a:rPr lang="it-IT" sz="1100" b="0" i="1" dirty="0">
                <a:latin typeface="Calibri" panose="020F0502020204030204" pitchFamily="34" charset="0"/>
                <a:cs typeface="Calibri" panose="020F0502020204030204" pitchFamily="34" charset="0"/>
              </a:rPr>
              <a:t>Reflection (Self-portrait)</a:t>
            </a:r>
            <a:r>
              <a:rPr lang="it-IT" sz="1100" b="0" dirty="0">
                <a:latin typeface="Calibri" panose="020F0502020204030204" pitchFamily="34" charset="0"/>
                <a:cs typeface="Calibri" panose="020F0502020204030204" pitchFamily="34" charset="0"/>
              </a:rPr>
              <a:t>, 1985. Coleção Privada, Irlanda © The Lucian Freud Archive. Fotografia: Courtesy Lucian Freud Archive</a:t>
            </a:r>
            <a:endParaRPr lang="pt-PT" sz="11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F88DB3D-20C6-458D-A9F3-297A6C9D5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48" y="1135434"/>
            <a:ext cx="3864166" cy="436948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9FEBFAE-C2AC-4097-ADAB-9036BADB47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038" y="1135434"/>
            <a:ext cx="3658302" cy="4369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7ECF3215-88C6-47FD-AB9D-C1E6F39260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97" r="47804"/>
          <a:stretch/>
        </p:blipFill>
        <p:spPr>
          <a:xfrm>
            <a:off x="6223290" y="0"/>
            <a:ext cx="1177636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D580D5A3-0119-4C0D-BEB8-0F145984D782}"/>
              </a:ext>
            </a:extLst>
          </p:cNvPr>
          <p:cNvSpPr txBox="1"/>
          <p:nvPr/>
        </p:nvSpPr>
        <p:spPr>
          <a:xfrm>
            <a:off x="1182186" y="2490283"/>
            <a:ext cx="4637590" cy="27084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5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Estudo do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5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rosto </a:t>
            </a:r>
            <a:r>
              <a:rPr kumimoji="0" lang="pt-PT" sz="5800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humano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PT" b="1" i="0" u="none" strike="noStrike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b="1" dirty="0" smtClean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Antes de mais, vamos ver alguns </a:t>
            </a:r>
            <a:r>
              <a:rPr lang="pt-PT" b="1" dirty="0" err="1" smtClean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videos</a:t>
            </a:r>
            <a:r>
              <a:rPr lang="pt-PT" b="1" dirty="0" smtClean="0"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:</a:t>
            </a:r>
          </a:p>
          <a:p>
            <a:pPr hangingPunct="0"/>
            <a:r>
              <a:rPr kumimoji="0" lang="pt-PT" b="1" i="0" u="none" strike="noStrike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  <a:hlinkClick r:id="rId3"/>
              </a:rPr>
              <a:t>http://visualizar.weebly.com/rosto.html</a:t>
            </a:r>
            <a:endParaRPr kumimoji="0" lang="pt-PT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A2FE3472-9788-4D1C-BB65-A26AEB364C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1" t="3970" r="51143" b="36311"/>
          <a:stretch/>
        </p:blipFill>
        <p:spPr>
          <a:xfrm>
            <a:off x="7402013" y="0"/>
            <a:ext cx="702676" cy="68580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AE48A0D4-1C08-4FD7-AC39-CA1C657BD9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2" r="30707"/>
          <a:stretch/>
        </p:blipFill>
        <p:spPr>
          <a:xfrm>
            <a:off x="8105776" y="0"/>
            <a:ext cx="10286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5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4392488" cy="626469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220073" y="162880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dirty="0" smtClean="0"/>
              <a:t>Agora, vamos ver, passo a passo, como podemos representar um rosto humano.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3161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4392488" cy="626469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292080" y="29752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dirty="0"/>
              <a:t>Desenha uma oval e traça um retângulo que a envolva</a:t>
            </a:r>
            <a:r>
              <a:rPr lang="pt-PT" dirty="0" smtClean="0"/>
              <a:t>;</a:t>
            </a:r>
          </a:p>
        </p:txBody>
      </p:sp>
      <p:sp>
        <p:nvSpPr>
          <p:cNvPr id="4" name="Oval 3"/>
          <p:cNvSpPr/>
          <p:nvPr/>
        </p:nvSpPr>
        <p:spPr>
          <a:xfrm>
            <a:off x="1475656" y="1124745"/>
            <a:ext cx="2808312" cy="38819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" name="CaixaDeTexto 4"/>
          <p:cNvSpPr txBox="1"/>
          <p:nvPr/>
        </p:nvSpPr>
        <p:spPr>
          <a:xfrm>
            <a:off x="5270670" y="1007364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De seguida divide a oval em 4 partes iguais, traçando uma linha vertical e outra horizontal, passando ambas pelo centro</a:t>
            </a:r>
            <a:r>
              <a:rPr lang="pt-PT" dirty="0" smtClean="0"/>
              <a:t>; </a:t>
            </a:r>
            <a:r>
              <a:rPr lang="pt-PT" dirty="0"/>
              <a:t>Esta última linha horizontal define a zona dos olhos</a:t>
            </a:r>
            <a:r>
              <a:rPr lang="pt-PT" dirty="0" smtClean="0"/>
              <a:t>;</a:t>
            </a:r>
            <a:endParaRPr lang="pt-PT" dirty="0"/>
          </a:p>
        </p:txBody>
      </p:sp>
      <p:cxnSp>
        <p:nvCxnSpPr>
          <p:cNvPr id="7" name="Conexão recta 6"/>
          <p:cNvCxnSpPr/>
          <p:nvPr/>
        </p:nvCxnSpPr>
        <p:spPr>
          <a:xfrm>
            <a:off x="2879812" y="260648"/>
            <a:ext cx="0" cy="518457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11"/>
          <p:cNvCxnSpPr/>
          <p:nvPr/>
        </p:nvCxnSpPr>
        <p:spPr>
          <a:xfrm>
            <a:off x="323528" y="3065727"/>
            <a:ext cx="48245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ângulo 13"/>
          <p:cNvSpPr/>
          <p:nvPr/>
        </p:nvSpPr>
        <p:spPr>
          <a:xfrm>
            <a:off x="1475656" y="1124745"/>
            <a:ext cx="2808312" cy="388196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CaixaDeTexto 14"/>
          <p:cNvSpPr txBox="1"/>
          <p:nvPr/>
        </p:nvSpPr>
        <p:spPr>
          <a:xfrm>
            <a:off x="5281376" y="3689547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dirty="0"/>
              <a:t>Entre a linha horizontal do centro e a linha inferior traça outra linha, a qual vai definir a zona inferior do nariz</a:t>
            </a:r>
            <a:r>
              <a:rPr lang="pt-PT" dirty="0" smtClean="0"/>
              <a:t>;</a:t>
            </a:r>
            <a:endParaRPr lang="pt-PT" dirty="0"/>
          </a:p>
        </p:txBody>
      </p:sp>
      <p:cxnSp>
        <p:nvCxnSpPr>
          <p:cNvPr id="17" name="Conexão recta 16"/>
          <p:cNvCxnSpPr/>
          <p:nvPr/>
        </p:nvCxnSpPr>
        <p:spPr>
          <a:xfrm>
            <a:off x="1259632" y="4005064"/>
            <a:ext cx="31683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5298572" y="2484692"/>
            <a:ext cx="3609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dirty="0"/>
              <a:t>Entre a linha superior e a linha horizontal que passa pelo centro traça outra linha, a qual vai definir a zona do cabelo</a:t>
            </a:r>
            <a:r>
              <a:rPr lang="pt-PT" dirty="0" smtClean="0"/>
              <a:t>;</a:t>
            </a:r>
            <a:endParaRPr lang="pt-PT" dirty="0"/>
          </a:p>
        </p:txBody>
      </p:sp>
      <p:cxnSp>
        <p:nvCxnSpPr>
          <p:cNvPr id="19" name="Conexão recta 18"/>
          <p:cNvCxnSpPr/>
          <p:nvPr/>
        </p:nvCxnSpPr>
        <p:spPr>
          <a:xfrm>
            <a:off x="1259632" y="2085810"/>
            <a:ext cx="31683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5270670" y="4889876"/>
            <a:ext cx="3578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dirty="0"/>
              <a:t>Entre esta última linha, situada na ponta do nariz, e a linha inferior que define o limite do queixo, traça outra linha que definirá a zona da boca</a:t>
            </a:r>
            <a:r>
              <a:rPr lang="pt-PT" dirty="0" smtClean="0"/>
              <a:t>;</a:t>
            </a:r>
            <a:endParaRPr lang="pt-PT" dirty="0"/>
          </a:p>
        </p:txBody>
      </p:sp>
      <p:cxnSp>
        <p:nvCxnSpPr>
          <p:cNvPr id="21" name="Conexão recta 20"/>
          <p:cNvCxnSpPr/>
          <p:nvPr/>
        </p:nvCxnSpPr>
        <p:spPr>
          <a:xfrm>
            <a:off x="1259632" y="4437112"/>
            <a:ext cx="31683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05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 animBg="1"/>
      <p:bldP spid="15" grpId="0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0648"/>
            <a:ext cx="4392488" cy="626469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259632" y="1124745"/>
            <a:ext cx="3168352" cy="38819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2" name="Conexão recta 11"/>
          <p:cNvCxnSpPr>
            <a:stCxn id="14" idx="0"/>
            <a:endCxn id="14" idx="2"/>
          </p:cNvCxnSpPr>
          <p:nvPr/>
        </p:nvCxnSpPr>
        <p:spPr>
          <a:xfrm>
            <a:off x="2843808" y="1124745"/>
            <a:ext cx="0" cy="388196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xão recta 12"/>
          <p:cNvCxnSpPr/>
          <p:nvPr/>
        </p:nvCxnSpPr>
        <p:spPr>
          <a:xfrm>
            <a:off x="323528" y="3065727"/>
            <a:ext cx="4824536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ângulo 13"/>
          <p:cNvSpPr/>
          <p:nvPr/>
        </p:nvSpPr>
        <p:spPr>
          <a:xfrm>
            <a:off x="1259632" y="1124745"/>
            <a:ext cx="3168352" cy="3881964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6" name="Conexão recta 15"/>
          <p:cNvCxnSpPr/>
          <p:nvPr/>
        </p:nvCxnSpPr>
        <p:spPr>
          <a:xfrm>
            <a:off x="1259632" y="4005064"/>
            <a:ext cx="31683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cta 17"/>
          <p:cNvCxnSpPr/>
          <p:nvPr/>
        </p:nvCxnSpPr>
        <p:spPr>
          <a:xfrm>
            <a:off x="1259632" y="2085810"/>
            <a:ext cx="31683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xão recta 19"/>
          <p:cNvCxnSpPr/>
          <p:nvPr/>
        </p:nvCxnSpPr>
        <p:spPr>
          <a:xfrm>
            <a:off x="1259632" y="4437112"/>
            <a:ext cx="316835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/>
          <p:cNvSpPr txBox="1"/>
          <p:nvPr/>
        </p:nvSpPr>
        <p:spPr>
          <a:xfrm>
            <a:off x="5292080" y="69269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dirty="0"/>
              <a:t>Observa que os olhos se encontram no meio da cabeça</a:t>
            </a:r>
            <a:r>
              <a:rPr lang="pt-PT" dirty="0" smtClean="0"/>
              <a:t>;</a:t>
            </a:r>
            <a:endParaRPr lang="pt-PT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5292080" y="1624145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dirty="0"/>
              <a:t>A boca fica </a:t>
            </a:r>
            <a:r>
              <a:rPr lang="pt-PT" dirty="0" smtClean="0"/>
              <a:t>no </a:t>
            </a:r>
            <a:r>
              <a:rPr lang="pt-PT" dirty="0"/>
              <a:t>espaço entre o nariz e o queixo</a:t>
            </a:r>
            <a:r>
              <a:rPr lang="pt-PT" dirty="0" smtClean="0"/>
              <a:t>;</a:t>
            </a:r>
            <a:endParaRPr lang="pt-PT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5292080" y="246556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dirty="0"/>
              <a:t>Dividindo a largura da cabeça em cinco partes iguais, os olhos ocupam o segundo e o quarto espaços</a:t>
            </a:r>
            <a:r>
              <a:rPr lang="pt-PT" dirty="0" smtClean="0"/>
              <a:t>;</a:t>
            </a:r>
            <a:endParaRPr lang="pt-PT" dirty="0"/>
          </a:p>
        </p:txBody>
      </p:sp>
      <p:sp>
        <p:nvSpPr>
          <p:cNvPr id="26" name="Rectângulo 25"/>
          <p:cNvSpPr/>
          <p:nvPr/>
        </p:nvSpPr>
        <p:spPr>
          <a:xfrm>
            <a:off x="899592" y="5085184"/>
            <a:ext cx="3744416" cy="14401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9" name="CaixaDeTexto 28"/>
          <p:cNvSpPr txBox="1"/>
          <p:nvPr/>
        </p:nvSpPr>
        <p:spPr>
          <a:xfrm>
            <a:off x="5292081" y="3717032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A largura da boca foi encontrada a partir das linhas que se situam no centro dos olhos.</a:t>
            </a:r>
          </a:p>
        </p:txBody>
      </p:sp>
      <p:cxnSp>
        <p:nvCxnSpPr>
          <p:cNvPr id="31" name="Conexão recta 30"/>
          <p:cNvCxnSpPr/>
          <p:nvPr/>
        </p:nvCxnSpPr>
        <p:spPr>
          <a:xfrm flipV="1">
            <a:off x="2339752" y="3573016"/>
            <a:ext cx="0" cy="8640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xão recta 31"/>
          <p:cNvCxnSpPr/>
          <p:nvPr/>
        </p:nvCxnSpPr>
        <p:spPr>
          <a:xfrm flipV="1">
            <a:off x="3347864" y="3573016"/>
            <a:ext cx="0" cy="86409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05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6" grpId="0" animBg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4392488" cy="626469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220073" y="1628800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Agora, vais tentar criar um rosto, totalmente inventado, mas seguindo as orientações anteriores…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4552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 LUZ BRANCA contém todas as cores"/>
          <p:cNvSpPr txBox="1"/>
          <p:nvPr/>
        </p:nvSpPr>
        <p:spPr>
          <a:xfrm>
            <a:off x="179511" y="1658894"/>
            <a:ext cx="272908" cy="34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8" tIns="45718" rIns="45718" bIns="45718">
            <a:spAutoFit/>
          </a:bodyPr>
          <a:lstStyle>
            <a:lvl1pPr defTabSz="457200">
              <a:spcBef>
                <a:spcPts val="700"/>
              </a:spcBef>
              <a:defRPr sz="1600" b="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  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36590FD-F88B-41C3-B2AF-740D98E76FC1}"/>
              </a:ext>
            </a:extLst>
          </p:cNvPr>
          <p:cNvSpPr txBox="1"/>
          <p:nvPr/>
        </p:nvSpPr>
        <p:spPr>
          <a:xfrm>
            <a:off x="452419" y="1279655"/>
            <a:ext cx="3491542" cy="38164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O rosto é uma das partes do corpo mais representada ao longo dos tempos.</a:t>
            </a: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t-PT" sz="2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t-PT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Vários povos, desde a </a:t>
            </a:r>
            <a:r>
              <a:rPr kumimoji="0" lang="pt-PT" sz="2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antiguidade clássica, realizaram</a:t>
            </a:r>
            <a:r>
              <a:rPr lang="pt-PT" sz="2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estudos sobre as proporções do rosto, conjugando o</a:t>
            </a:r>
            <a:r>
              <a:rPr kumimoji="0" lang="pt-PT" sz="22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cânone e o ideal de beleza de cada época.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3B2E917-7B34-4CBF-A603-070CA0543404}"/>
              </a:ext>
            </a:extLst>
          </p:cNvPr>
          <p:cNvSpPr txBox="1"/>
          <p:nvPr/>
        </p:nvSpPr>
        <p:spPr>
          <a:xfrm>
            <a:off x="-588727" y="5794253"/>
            <a:ext cx="4604332" cy="4476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r"/>
            <a:r>
              <a:rPr lang="pt-PT" sz="11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Paulo </a:t>
            </a:r>
            <a:r>
              <a:rPr lang="pt-PT" sz="11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Brighenti</a:t>
            </a:r>
            <a:r>
              <a:rPr lang="pt-PT" sz="11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(n. 1968), </a:t>
            </a:r>
            <a:r>
              <a:rPr lang="pt-PT" sz="1100" b="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 título #3</a:t>
            </a:r>
            <a:r>
              <a:rPr lang="pt-PT" sz="11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da série Pai, 2017. </a:t>
            </a:r>
          </a:p>
          <a:p>
            <a:pPr algn="r"/>
            <a:r>
              <a:rPr lang="pt-PT" sz="1100" b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Óleo sobre encáustica. 50 X 65 cm.</a:t>
            </a:r>
            <a:endParaRPr kumimoji="0" lang="pt-PT" sz="11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CBC3EE2F-69DA-4760-9FA3-E83C9580FD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249" y="346006"/>
            <a:ext cx="4604332" cy="583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58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demos considerar que as primeiras ilustrações surgiram na arte rupestre.…"/>
          <p:cNvSpPr txBox="1"/>
          <p:nvPr/>
        </p:nvSpPr>
        <p:spPr>
          <a:xfrm>
            <a:off x="4895850" y="2268101"/>
            <a:ext cx="3592286" cy="21236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pt-PT" sz="2200" dirty="0"/>
              <a:t>Ao longo da História, a representação do rosto não serviu só para retratar pessoas, mas também para transmitir emoções através das expressões faciais.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852C09C7-10A4-4E63-A67D-36D2D8005388}"/>
              </a:ext>
            </a:extLst>
          </p:cNvPr>
          <p:cNvSpPr txBox="1"/>
          <p:nvPr/>
        </p:nvSpPr>
        <p:spPr>
          <a:xfrm>
            <a:off x="1123405" y="5333899"/>
            <a:ext cx="3592286" cy="261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Pintura rupestre. </a:t>
            </a:r>
            <a:r>
              <a:rPr kumimoji="0" lang="pt-PT" sz="11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Mataral</a:t>
            </a:r>
            <a:r>
              <a:rPr lang="pt-PT" sz="1100" b="0" dirty="0">
                <a:latin typeface="Calibri" panose="020F0502020204030204" pitchFamily="34" charset="0"/>
                <a:cs typeface="Calibri" panose="020F0502020204030204" pitchFamily="34" charset="0"/>
              </a:rPr>
              <a:t>, Santa Cruz,</a:t>
            </a:r>
            <a:r>
              <a:rPr kumimoji="0" lang="pt-PT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 Bolívia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6F5D5527-A196-4EE4-9164-AEF6FE3D77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8" r="16927"/>
          <a:stretch/>
        </p:blipFill>
        <p:spPr>
          <a:xfrm>
            <a:off x="1123405" y="1179391"/>
            <a:ext cx="3592286" cy="415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1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AB05F7AF-EA78-4A33-8431-CC73485255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"/>
          <a:stretch/>
        </p:blipFill>
        <p:spPr>
          <a:xfrm>
            <a:off x="4402668" y="1"/>
            <a:ext cx="4741332" cy="6858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6F967E55-D60F-48DA-8788-95E260C502D7}"/>
              </a:ext>
            </a:extLst>
          </p:cNvPr>
          <p:cNvSpPr txBox="1"/>
          <p:nvPr/>
        </p:nvSpPr>
        <p:spPr>
          <a:xfrm>
            <a:off x="1247815" y="6153064"/>
            <a:ext cx="3078693" cy="60016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r"/>
            <a:r>
              <a:rPr kumimoji="0" lang="pt-PT" sz="11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Retrato de </a:t>
            </a:r>
            <a:r>
              <a:rPr kumimoji="0" lang="pt-PT" sz="110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Eutyches</a:t>
            </a:r>
            <a:r>
              <a:rPr kumimoji="0" lang="pt-PT" sz="11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, AD 100-150</a:t>
            </a:r>
            <a:r>
              <a:rPr kumimoji="0" lang="pt-PT" sz="11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. Egito, período Romano. </a:t>
            </a:r>
            <a:r>
              <a:rPr lang="pt-PT" sz="1100" b="0" dirty="0">
                <a:latin typeface="Calibri" panose="020F0502020204030204" pitchFamily="34" charset="0"/>
                <a:cs typeface="Calibri" panose="020F0502020204030204" pitchFamily="34" charset="0"/>
              </a:rPr>
              <a:t>Imagem do acervo do Museu Metropolitano de Arte, em Nova Iorque. </a:t>
            </a:r>
            <a:endParaRPr kumimoji="0" lang="pt-PT" sz="11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"/>
            </a:endParaRPr>
          </a:p>
        </p:txBody>
      </p:sp>
      <p:sp>
        <p:nvSpPr>
          <p:cNvPr id="4" name="Podemos considerar que as primeiras ilustrações surgiram na arte rupestre.…">
            <a:extLst>
              <a:ext uri="{FF2B5EF4-FFF2-40B4-BE49-F238E27FC236}">
                <a16:creationId xmlns:a16="http://schemas.microsoft.com/office/drawing/2014/main" xmlns="" id="{9B94603F-1AE4-4E86-AB8F-0A31CD964CB4}"/>
              </a:ext>
            </a:extLst>
          </p:cNvPr>
          <p:cNvSpPr txBox="1"/>
          <p:nvPr/>
        </p:nvSpPr>
        <p:spPr>
          <a:xfrm>
            <a:off x="657225" y="1982454"/>
            <a:ext cx="3593124" cy="1446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r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pt-PT" sz="2200" dirty="0"/>
              <a:t>Foi com </a:t>
            </a:r>
            <a:r>
              <a:rPr lang="pt-PT" sz="2200" dirty="0">
                <a:solidFill>
                  <a:srgbClr val="00CC99"/>
                </a:solidFill>
              </a:rPr>
              <a:t>Vitrúvio</a:t>
            </a:r>
            <a:r>
              <a:rPr lang="pt-PT" sz="2200" dirty="0"/>
              <a:t>, no século </a:t>
            </a:r>
          </a:p>
          <a:p>
            <a:pPr algn="r" defTabSz="457200">
              <a:defRPr sz="1800">
                <a:latin typeface="Calibri"/>
                <a:ea typeface="Calibri"/>
                <a:cs typeface="Calibri"/>
                <a:sym typeface="Calibri"/>
              </a:defRPr>
            </a:pPr>
            <a:r>
              <a:rPr lang="pt-PT" sz="2200" dirty="0"/>
              <a:t>I a. C., que apareceu a primeira referência à divisão do rosto em três partes.</a:t>
            </a:r>
          </a:p>
        </p:txBody>
      </p:sp>
    </p:spTree>
    <p:extLst>
      <p:ext uri="{BB962C8B-B14F-4D97-AF65-F5344CB8AC3E}">
        <p14:creationId xmlns:p14="http://schemas.microsoft.com/office/powerpoint/2010/main" val="310705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 Renascimento, artistas representam o que vêem na natureza. Surgem as primeiras ilustrações científicas, muito importantes para o entendimento do mundo."/>
          <p:cNvSpPr txBox="1">
            <a:spLocks/>
          </p:cNvSpPr>
          <p:nvPr/>
        </p:nvSpPr>
        <p:spPr>
          <a:xfrm>
            <a:off x="606727" y="1757391"/>
            <a:ext cx="3444688" cy="3830518"/>
          </a:xfrm>
          <a:prstGeom prst="rect">
            <a:avLst/>
          </a:prstGeom>
        </p:spPr>
        <p:txBody>
          <a:bodyPr vert="horz" lIns="45719" tIns="45719" rIns="45719" bIns="45719" rtlCol="0">
            <a:noAutofit/>
          </a:bodyPr>
          <a:lstStyle>
            <a:lvl1pPr marL="0" indent="0" algn="l" defTabSz="457200" rtl="0" eaLnBrk="1" latinLnBrk="0" hangingPunct="1">
              <a:spcBef>
                <a:spcPts val="400"/>
              </a:spcBef>
              <a:buSzTx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pt-PT" sz="2200" smtClean="0">
                <a:solidFill>
                  <a:srgbClr val="00CC99"/>
                </a:solidFill>
              </a:rPr>
              <a:t>Leonardo Da Vinci </a:t>
            </a:r>
          </a:p>
          <a:p>
            <a:pPr algn="r">
              <a:spcBef>
                <a:spcPts val="0"/>
              </a:spcBef>
            </a:pPr>
            <a:r>
              <a:rPr lang="pt-PT" sz="2200" smtClean="0"/>
              <a:t>(1452-1519) foi um grande inventor e artista do Renascimento. Devido ao seu espírito curioso por tudo o que o rodeava, retomou os estudos de Vitrúvio. Estes dois artistas deram contributos para este estudo que ainda hoje é utilizado.</a:t>
            </a:r>
            <a:endParaRPr lang="pt-PT" sz="2200" dirty="0"/>
          </a:p>
        </p:txBody>
      </p:sp>
      <p:sp>
        <p:nvSpPr>
          <p:cNvPr id="3" name="TextBox 5"/>
          <p:cNvSpPr txBox="1"/>
          <p:nvPr/>
        </p:nvSpPr>
        <p:spPr>
          <a:xfrm>
            <a:off x="4236289" y="5866430"/>
            <a:ext cx="3785492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 defTabSz="457200">
              <a:defRPr sz="1400" b="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sz="1100" b="1" dirty="0"/>
              <a:t>Leonardo Da Vinci</a:t>
            </a:r>
            <a:r>
              <a:rPr lang="pt-PT" sz="1100" dirty="0"/>
              <a:t>, </a:t>
            </a:r>
            <a:r>
              <a:rPr lang="pt-PT" sz="1100" i="1" dirty="0"/>
              <a:t>Homem </a:t>
            </a:r>
            <a:r>
              <a:rPr lang="pt-PT" sz="1100" i="1" dirty="0" err="1"/>
              <a:t>Vitruviano</a:t>
            </a:r>
            <a:r>
              <a:rPr lang="pt-PT" sz="1100" dirty="0"/>
              <a:t>, 1490.</a:t>
            </a:r>
            <a:endParaRPr sz="11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B67892E5-8D24-4A0B-AA2F-0BE0B821B7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9" b="15752"/>
          <a:stretch/>
        </p:blipFill>
        <p:spPr>
          <a:xfrm>
            <a:off x="4236289" y="991570"/>
            <a:ext cx="4907711" cy="487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5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22EAF352-3BD3-459D-BC2E-C1E850422C95}"/>
              </a:ext>
            </a:extLst>
          </p:cNvPr>
          <p:cNvSpPr txBox="1"/>
          <p:nvPr/>
        </p:nvSpPr>
        <p:spPr>
          <a:xfrm>
            <a:off x="272415" y="1942179"/>
            <a:ext cx="3495822" cy="3139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t-PT" sz="2200" i="0" u="none" strike="noStrike" cap="none" spc="0" normalizeH="0" baseline="0" dirty="0">
                <a:ln>
                  <a:noFill/>
                </a:ln>
                <a:solidFill>
                  <a:srgbClr val="00CC99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Miguel Ângelo </a:t>
            </a:r>
            <a:r>
              <a:rPr kumimoji="0" lang="pt-PT" sz="2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"/>
              </a:rPr>
              <a:t>(1475-1564) foi pintor, escultor, poeta e arquiteto. Considerado um dos maiores retratistas da história da arte, a sua carreira desenvolveu-se na transição entre o Renascimento e o Maneirismo.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4A1E85A-C716-4511-93FD-7C2165510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6" y="0"/>
            <a:ext cx="5197883" cy="6858000"/>
          </a:xfrm>
          <a:prstGeom prst="rect">
            <a:avLst/>
          </a:prstGeom>
        </p:spPr>
      </p:pic>
      <p:sp>
        <p:nvSpPr>
          <p:cNvPr id="4" name="Retângulo 2">
            <a:extLst>
              <a:ext uri="{FF2B5EF4-FFF2-40B4-BE49-F238E27FC236}">
                <a16:creationId xmlns:a16="http://schemas.microsoft.com/office/drawing/2014/main" xmlns="" id="{C37B3AB5-0C6D-4DD5-83AE-8EA439B45D2A}"/>
              </a:ext>
            </a:extLst>
          </p:cNvPr>
          <p:cNvSpPr/>
          <p:nvPr/>
        </p:nvSpPr>
        <p:spPr>
          <a:xfrm>
            <a:off x="-704244" y="6265803"/>
            <a:ext cx="4644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1100" dirty="0">
                <a:latin typeface="Calibri" panose="020F0502020204030204" pitchFamily="34" charset="0"/>
                <a:cs typeface="Calibri" panose="020F0502020204030204" pitchFamily="34" charset="0"/>
              </a:rPr>
              <a:t>Miguel Ângelo</a:t>
            </a:r>
            <a:r>
              <a:rPr lang="pt-PT" sz="11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1100" b="0" i="1" dirty="0">
                <a:latin typeface="Calibri" panose="020F0502020204030204" pitchFamily="34" charset="0"/>
                <a:cs typeface="Calibri" panose="020F0502020204030204" pitchFamily="34" charset="0"/>
              </a:rPr>
              <a:t>A alma condenada</a:t>
            </a:r>
            <a:r>
              <a:rPr lang="pt-PT" sz="1100" b="0" dirty="0">
                <a:latin typeface="Calibri" panose="020F0502020204030204" pitchFamily="34" charset="0"/>
                <a:cs typeface="Calibri" panose="020F0502020204030204" pitchFamily="34" charset="0"/>
              </a:rPr>
              <a:t>, 1525.</a:t>
            </a:r>
          </a:p>
          <a:p>
            <a:pPr algn="r"/>
            <a:r>
              <a:rPr lang="pt-PT" sz="1100" b="0" dirty="0">
                <a:latin typeface="Calibri" panose="020F0502020204030204" pitchFamily="34" charset="0"/>
                <a:cs typeface="Calibri" panose="020F0502020204030204" pitchFamily="34" charset="0"/>
              </a:rPr>
              <a:t>Tinta preta, 35,7 X 25,1 cm, Galeria dos Ofícios, Florença.</a:t>
            </a:r>
          </a:p>
        </p:txBody>
      </p:sp>
    </p:spTree>
    <p:extLst>
      <p:ext uri="{BB962C8B-B14F-4D97-AF65-F5344CB8AC3E}">
        <p14:creationId xmlns:p14="http://schemas.microsoft.com/office/powerpoint/2010/main" val="310705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 partir do séc. XVIII é fundamental nas grandes enciclopédias para ilustrar também invenções."/>
          <p:cNvSpPr txBox="1">
            <a:spLocks/>
          </p:cNvSpPr>
          <p:nvPr/>
        </p:nvSpPr>
        <p:spPr>
          <a:xfrm>
            <a:off x="276225" y="1681842"/>
            <a:ext cx="3456487" cy="3494315"/>
          </a:xfrm>
          <a:prstGeom prst="rect">
            <a:avLst/>
          </a:prstGeom>
        </p:spPr>
        <p:txBody>
          <a:bodyPr vert="horz" lIns="45719" tIns="45719" rIns="45719" bIns="45719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393192">
              <a:spcBef>
                <a:spcPts val="0"/>
              </a:spcBef>
              <a:buFont typeface="Arial"/>
              <a:buNone/>
              <a:defRPr sz="1548" b="1">
                <a:latin typeface="Calibri"/>
                <a:ea typeface="Calibri"/>
                <a:cs typeface="Calibri"/>
                <a:sym typeface="Calibri"/>
              </a:defRPr>
            </a:pPr>
            <a:r>
              <a:rPr lang="pt-PT" sz="2200" b="1" smtClean="0">
                <a:solidFill>
                  <a:srgbClr val="00CC99"/>
                </a:solidFill>
                <a:latin typeface="Calibri"/>
                <a:ea typeface="Calibri"/>
                <a:cs typeface="Calibri"/>
                <a:sym typeface="Calibri"/>
              </a:rPr>
              <a:t>Rembrandt Harmenszoon van Rijn </a:t>
            </a:r>
            <a:r>
              <a:rPr lang="pt-PT" sz="2200" b="1" smtClean="0">
                <a:latin typeface="Calibri"/>
                <a:ea typeface="Calibri"/>
                <a:cs typeface="Calibri"/>
                <a:sym typeface="Calibri"/>
              </a:rPr>
              <a:t>(1606-1669) foi um pintor e gravador holandês do século XVII. </a:t>
            </a:r>
          </a:p>
          <a:p>
            <a:pPr marL="0" indent="0" algn="r" defTabSz="393192">
              <a:spcBef>
                <a:spcPts val="0"/>
              </a:spcBef>
              <a:buFont typeface="Arial"/>
              <a:buNone/>
              <a:defRPr sz="1548" b="1">
                <a:latin typeface="Calibri"/>
                <a:ea typeface="Calibri"/>
                <a:cs typeface="Calibri"/>
                <a:sym typeface="Calibri"/>
              </a:defRPr>
            </a:pPr>
            <a:r>
              <a:rPr lang="pt-PT" sz="2200" b="1" smtClean="0">
                <a:latin typeface="Calibri"/>
                <a:ea typeface="Calibri"/>
                <a:cs typeface="Calibri"/>
                <a:sym typeface="Calibri"/>
              </a:rPr>
              <a:t>É mundialmente famoso como retratista e pela perfeição com que representava a luz. Celebrizou-se, ainda, por ter dado início ao retrato em grupo.</a:t>
            </a:r>
            <a:endParaRPr lang="pt-PT" sz="22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C37B3AB5-0C6D-4DD5-83AE-8EA439B45D2A}"/>
              </a:ext>
            </a:extLst>
          </p:cNvPr>
          <p:cNvSpPr/>
          <p:nvPr/>
        </p:nvSpPr>
        <p:spPr>
          <a:xfrm>
            <a:off x="3840207" y="5784070"/>
            <a:ext cx="51990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100" dirty="0">
                <a:latin typeface="Calibri" panose="020F0502020204030204" pitchFamily="34" charset="0"/>
                <a:cs typeface="Calibri" panose="020F0502020204030204" pitchFamily="34" charset="0"/>
              </a:rPr>
              <a:t>Rembrandt</a:t>
            </a:r>
            <a:r>
              <a:rPr lang="pt-PT" sz="11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1100" b="0" i="1" dirty="0">
                <a:latin typeface="Calibri" panose="020F0502020204030204" pitchFamily="34" charset="0"/>
                <a:cs typeface="Calibri" panose="020F0502020204030204" pitchFamily="34" charset="0"/>
              </a:rPr>
              <a:t>Autorretrato de chapéu, com os olhos arregalados</a:t>
            </a:r>
            <a:r>
              <a:rPr lang="pt-PT" sz="11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pt-PT" sz="1100" b="0" dirty="0">
                <a:latin typeface="Calibri" panose="020F0502020204030204" pitchFamily="34" charset="0"/>
                <a:cs typeface="Calibri" panose="020F0502020204030204" pitchFamily="34" charset="0"/>
              </a:rPr>
              <a:t>Água-forte e buril, 1630.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8AB387CD-B449-463F-9E97-31514D566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983" y="505124"/>
            <a:ext cx="5199017" cy="527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05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17BCBFC-6F0D-41E5-AFE4-675E8BF6870E}"/>
              </a:ext>
            </a:extLst>
          </p:cNvPr>
          <p:cNvSpPr/>
          <p:nvPr/>
        </p:nvSpPr>
        <p:spPr>
          <a:xfrm>
            <a:off x="38100" y="2028616"/>
            <a:ext cx="335573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2200" dirty="0">
                <a:solidFill>
                  <a:srgbClr val="00CC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Vincent Willem van Gogh </a:t>
            </a:r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(1853-1890) utilizava nos seus retratos e autorretratos cores fortes, pinceladas impulsivas e expressivas. </a:t>
            </a:r>
          </a:p>
          <a:p>
            <a:pPr algn="r"/>
            <a:r>
              <a:rPr lang="pt-PT" sz="2200" dirty="0">
                <a:latin typeface="Calibri" panose="020F0502020204030204" pitchFamily="34" charset="0"/>
                <a:cs typeface="Calibri" panose="020F0502020204030204" pitchFamily="34" charset="0"/>
              </a:rPr>
              <a:t>O seu trabalho foi um excelente contributo para a arte moderna.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F79BE75F-A0D9-4E05-90E6-0B2B3B46A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081" y="0"/>
            <a:ext cx="5661920" cy="6858000"/>
          </a:xfrm>
          <a:prstGeom prst="rect">
            <a:avLst/>
          </a:prstGeom>
        </p:spPr>
      </p:pic>
      <p:sp>
        <p:nvSpPr>
          <p:cNvPr id="4" name="Retângulo 4">
            <a:extLst>
              <a:ext uri="{FF2B5EF4-FFF2-40B4-BE49-F238E27FC236}">
                <a16:creationId xmlns:a16="http://schemas.microsoft.com/office/drawing/2014/main" xmlns="" id="{BDBA89E5-B1EC-409A-9278-ED7C222A55E2}"/>
              </a:ext>
            </a:extLst>
          </p:cNvPr>
          <p:cNvSpPr/>
          <p:nvPr/>
        </p:nvSpPr>
        <p:spPr>
          <a:xfrm>
            <a:off x="457200" y="6292297"/>
            <a:ext cx="30248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1100" dirty="0">
                <a:latin typeface="Calibri" panose="020F0502020204030204" pitchFamily="34" charset="0"/>
                <a:cs typeface="Calibri" panose="020F0502020204030204" pitchFamily="34" charset="0"/>
              </a:rPr>
              <a:t>Van Gogh</a:t>
            </a:r>
            <a:r>
              <a:rPr lang="pt-PT" sz="11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1100" b="0" i="1" dirty="0">
                <a:latin typeface="Calibri" panose="020F0502020204030204" pitchFamily="34" charset="0"/>
                <a:cs typeface="Calibri" panose="020F0502020204030204" pitchFamily="34" charset="0"/>
              </a:rPr>
              <a:t>Autorretrato com Chapéu de Palha.</a:t>
            </a:r>
            <a:r>
              <a:rPr lang="pt-PT" sz="1100" b="0" dirty="0">
                <a:latin typeface="Calibri" panose="020F0502020204030204" pitchFamily="34" charset="0"/>
                <a:cs typeface="Calibri" panose="020F0502020204030204" pitchFamily="34" charset="0"/>
              </a:rPr>
              <a:t> Inverno de 1887-88.</a:t>
            </a:r>
          </a:p>
        </p:txBody>
      </p:sp>
    </p:spTree>
    <p:extLst>
      <p:ext uri="{BB962C8B-B14F-4D97-AF65-F5344CB8AC3E}">
        <p14:creationId xmlns:p14="http://schemas.microsoft.com/office/powerpoint/2010/main" val="310705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 séc.XX, depois da invenção da fotografia, a ilustração conquista o seu lado mais poético e liberta-se da representação ilusória da realidade."/>
          <p:cNvSpPr txBox="1">
            <a:spLocks/>
          </p:cNvSpPr>
          <p:nvPr/>
        </p:nvSpPr>
        <p:spPr>
          <a:xfrm>
            <a:off x="958262" y="4875898"/>
            <a:ext cx="7227476" cy="1557604"/>
          </a:xfrm>
          <a:prstGeom prst="rect">
            <a:avLst/>
          </a:prstGeom>
        </p:spPr>
        <p:txBody>
          <a:bodyPr vert="horz" lIns="45719" tIns="45719" rIns="45719" bIns="45719" rtlCol="0">
            <a:noAutofit/>
          </a:bodyPr>
          <a:lstStyle>
            <a:lvl1pPr marL="0" indent="0" algn="r" defTabSz="457200" rtl="0" eaLnBrk="1" latinLnBrk="0" hangingPunct="1">
              <a:lnSpc>
                <a:spcPct val="120000"/>
              </a:lnSpc>
              <a:spcBef>
                <a:spcPts val="400"/>
              </a:spcBef>
              <a:buSzTx/>
              <a:buFont typeface="Arial"/>
              <a:buNone/>
              <a:defRPr sz="1800" b="1" kern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PT" sz="2200" smtClean="0"/>
              <a:t>Com o aparecimento da fotografia, no século XX, diminuíram as encomendas de retratos por parte da nobreza e da burguesia. O retrato só se manteve vivo devido à exploração do autorretrato por parte dos artistas.</a:t>
            </a:r>
            <a:endParaRPr lang="pt-PT" sz="2200" dirty="0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E5ADD99-7321-47B0-899F-5797374B5440}"/>
              </a:ext>
            </a:extLst>
          </p:cNvPr>
          <p:cNvSpPr/>
          <p:nvPr/>
        </p:nvSpPr>
        <p:spPr>
          <a:xfrm>
            <a:off x="6320104" y="4526453"/>
            <a:ext cx="22301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Pablo Picasso</a:t>
            </a:r>
            <a: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Autorretrato</a:t>
            </a:r>
            <a:r>
              <a:rPr lang="en-US" sz="1100" b="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  <a:t>1971.</a:t>
            </a:r>
            <a:endParaRPr lang="pt-P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9AEE777F-3F8E-4AAC-8B8C-A6E34D9F69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88" y="1105861"/>
            <a:ext cx="2815748" cy="342716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D68227D-7991-4D98-9C49-EA00788B3C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435" y="1105860"/>
            <a:ext cx="2956523" cy="343793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0EBEFDA4-FF35-4CC4-B5BB-CE34EC58A4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957" y="1105859"/>
            <a:ext cx="2646463" cy="3427169"/>
          </a:xfrm>
          <a:prstGeom prst="rect">
            <a:avLst/>
          </a:prstGeom>
        </p:spPr>
      </p:pic>
      <p:sp>
        <p:nvSpPr>
          <p:cNvPr id="7" name="Retângulo 13">
            <a:extLst>
              <a:ext uri="{FF2B5EF4-FFF2-40B4-BE49-F238E27FC236}">
                <a16:creationId xmlns:a16="http://schemas.microsoft.com/office/drawing/2014/main" xmlns="" id="{13E45068-CE6D-4332-8E3A-DC73EDDF051F}"/>
              </a:ext>
            </a:extLst>
          </p:cNvPr>
          <p:cNvSpPr/>
          <p:nvPr/>
        </p:nvSpPr>
        <p:spPr>
          <a:xfrm>
            <a:off x="3572043" y="4543791"/>
            <a:ext cx="241537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Pablo Picasso</a:t>
            </a:r>
            <a: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b="0" i="1" dirty="0" err="1">
                <a:latin typeface="Calibri" panose="020F0502020204030204" pitchFamily="34" charset="0"/>
                <a:cs typeface="Calibri" panose="020F0502020204030204" pitchFamily="34" charset="0"/>
              </a:rPr>
              <a:t>Autorretrato</a:t>
            </a:r>
            <a:r>
              <a:rPr lang="en-US" sz="1100" b="0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  <a:t>1907.</a:t>
            </a:r>
            <a:endParaRPr lang="pt-P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tângulo 14">
            <a:extLst>
              <a:ext uri="{FF2B5EF4-FFF2-40B4-BE49-F238E27FC236}">
                <a16:creationId xmlns:a16="http://schemas.microsoft.com/office/drawing/2014/main" xmlns="" id="{07690BCD-2549-4183-8BBF-3C2FBD0B27E3}"/>
              </a:ext>
            </a:extLst>
          </p:cNvPr>
          <p:cNvSpPr/>
          <p:nvPr/>
        </p:nvSpPr>
        <p:spPr>
          <a:xfrm>
            <a:off x="685815" y="4543791"/>
            <a:ext cx="22301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Pablo Picasso</a:t>
            </a:r>
            <a: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100" b="0" i="1" dirty="0">
                <a:latin typeface="Calibri" panose="020F0502020204030204" pitchFamily="34" charset="0"/>
                <a:cs typeface="Calibri" panose="020F0502020204030204" pitchFamily="34" charset="0"/>
              </a:rPr>
              <a:t>Eu Picasso</a:t>
            </a:r>
            <a:r>
              <a:rPr lang="en-US" sz="1100" b="0" dirty="0">
                <a:latin typeface="Calibri" panose="020F0502020204030204" pitchFamily="34" charset="0"/>
                <a:cs typeface="Calibri" panose="020F0502020204030204" pitchFamily="34" charset="0"/>
              </a:rPr>
              <a:t>, 1901. </a:t>
            </a:r>
            <a:endParaRPr lang="pt-PT"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05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 advAuto="0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734</Words>
  <Application>Microsoft Office PowerPoint</Application>
  <PresentationFormat>Apresentação no Ecrã (4:3)</PresentationFormat>
  <Paragraphs>50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16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Koska eu</dc:creator>
  <cp:lastModifiedBy>Koska eu</cp:lastModifiedBy>
  <cp:revision>6</cp:revision>
  <dcterms:created xsi:type="dcterms:W3CDTF">2021-02-28T15:20:21Z</dcterms:created>
  <dcterms:modified xsi:type="dcterms:W3CDTF">2021-02-28T16:35:09Z</dcterms:modified>
</cp:coreProperties>
</file>